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/>
            <a:r>
              <a:t>Good Afternoon. My name is Qiuchi LI, and I am a second-year PhD from University of Padua. It is my great honor to present this work. It is a joint work with my colleague Benyou Wang, and  Supervisor Massimo Melucci, and Benyou and I contribute equally to this work. This work is funded by the QUARTZ European Union Marie Curie Research Project, and all three authors are in this project.</a:t>
            </a:r>
          </a:p>
          <a:p>
            <a:pPr algn="just"/>
          </a:p>
          <a:p>
            <a:pPr algn="just"/>
            <a:r>
              <a:t>Basically what we do is to build a neural network for text matching, but it is different from classical one in that the network components can be explained as concepts in quantum physics with well-constrained complex-valued representation.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/>
          </a:lstStyle>
          <a:p>
            <a:pPr/>
            <a:r>
              <a:t>改！！！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91" name="图片占位符 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2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0" name="Body Level One…"/>
          <p:cNvSpPr txBox="1"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9"/>
          <p:cNvSpPr/>
          <p:nvPr/>
        </p:nvSpPr>
        <p:spPr>
          <a:xfrm>
            <a:off x="0" y="1022839"/>
            <a:ext cx="9144000" cy="171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9" name="Title Text"/>
          <p:cNvSpPr txBox="1"/>
          <p:nvPr>
            <p:ph type="title"/>
          </p:nvPr>
        </p:nvSpPr>
        <p:spPr>
          <a:xfrm>
            <a:off x="457200" y="1257300"/>
            <a:ext cx="8229600" cy="742950"/>
          </a:xfrm>
          <a:prstGeom prst="rect">
            <a:avLst/>
          </a:prstGeom>
        </p:spPr>
        <p:txBody>
          <a:bodyPr lIns="34289" tIns="34289" rIns="34289" bIns="34289"/>
          <a:lstStyle>
            <a:lvl1pPr algn="l">
              <a:defRPr spc="-100" sz="400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idx="1"/>
          </p:nvPr>
        </p:nvSpPr>
        <p:spPr>
          <a:xfrm>
            <a:off x="457200" y="2057400"/>
            <a:ext cx="8229600" cy="3657600"/>
          </a:xfrm>
          <a:prstGeom prst="rect">
            <a:avLst/>
          </a:prstGeom>
        </p:spPr>
        <p:txBody>
          <a:bodyPr lIns="34289" tIns="34289" rIns="34289" bIns="34289"/>
          <a:lstStyle>
            <a:lvl1pPr marL="182879" indent="-182879">
              <a:spcBef>
                <a:spcPts val="500"/>
              </a:spcBef>
              <a:buClr>
                <a:srgbClr val="93A299"/>
              </a:buClr>
              <a:buSzPct val="85000"/>
              <a:defRPr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3775" indent="-219455">
              <a:spcBef>
                <a:spcPts val="500"/>
              </a:spcBef>
              <a:buClr>
                <a:srgbClr val="93A299"/>
              </a:buClr>
              <a:buSzPct val="85000"/>
              <a:buChar char="•"/>
              <a:defRPr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92479" indent="-243840">
              <a:spcBef>
                <a:spcPts val="500"/>
              </a:spcBef>
              <a:buClr>
                <a:srgbClr val="93A299"/>
              </a:buClr>
              <a:buSzPct val="90000"/>
              <a:defRPr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97279" indent="-274319">
              <a:spcBef>
                <a:spcPts val="500"/>
              </a:spcBef>
              <a:buClr>
                <a:srgbClr val="93A299"/>
              </a:buClr>
              <a:buChar char="•"/>
              <a:defRPr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86691" indent="-235131">
              <a:spcBef>
                <a:spcPts val="500"/>
              </a:spcBef>
              <a:buClr>
                <a:srgbClr val="93A299"/>
              </a:buClr>
              <a:buChar char="•"/>
              <a:defRPr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7620000" y="861428"/>
            <a:ext cx="279048" cy="265964"/>
          </a:xfrm>
          <a:prstGeom prst="rect">
            <a:avLst/>
          </a:prstGeom>
        </p:spPr>
        <p:txBody>
          <a:bodyPr lIns="34289" tIns="34289" rIns="34289" bIns="34289"/>
          <a:lstStyle>
            <a:lvl1pPr algn="l"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9"/>
          <p:cNvSpPr/>
          <p:nvPr/>
        </p:nvSpPr>
        <p:spPr>
          <a:xfrm>
            <a:off x="0" y="502139"/>
            <a:ext cx="9144000" cy="171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xfrm>
            <a:off x="457200" y="736600"/>
            <a:ext cx="8229600" cy="742950"/>
          </a:xfrm>
          <a:prstGeom prst="rect">
            <a:avLst/>
          </a:prstGeom>
        </p:spPr>
        <p:txBody>
          <a:bodyPr lIns="34289" tIns="34289" rIns="34289" bIns="34289"/>
          <a:lstStyle>
            <a:lvl1pPr algn="l">
              <a:defRPr spc="-100" sz="400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idx="1"/>
          </p:nvPr>
        </p:nvSpPr>
        <p:spPr>
          <a:xfrm>
            <a:off x="457200" y="1536700"/>
            <a:ext cx="8229600" cy="3657600"/>
          </a:xfrm>
          <a:prstGeom prst="rect">
            <a:avLst/>
          </a:prstGeom>
        </p:spPr>
        <p:txBody>
          <a:bodyPr lIns="34289" tIns="34289" rIns="34289" bIns="34289"/>
          <a:lstStyle>
            <a:lvl1pPr marL="182879" indent="-182879">
              <a:spcBef>
                <a:spcPts val="500"/>
              </a:spcBef>
              <a:buClr>
                <a:srgbClr val="93A299"/>
              </a:buClr>
              <a:buSzPct val="85000"/>
              <a:defRPr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3775" indent="-219455">
              <a:spcBef>
                <a:spcPts val="500"/>
              </a:spcBef>
              <a:buClr>
                <a:srgbClr val="93A299"/>
              </a:buClr>
              <a:buSzPct val="85000"/>
              <a:buChar char="•"/>
              <a:defRPr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92479" indent="-243840">
              <a:spcBef>
                <a:spcPts val="500"/>
              </a:spcBef>
              <a:buClr>
                <a:srgbClr val="93A299"/>
              </a:buClr>
              <a:buSzPct val="90000"/>
              <a:defRPr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97279" indent="-274319">
              <a:spcBef>
                <a:spcPts val="500"/>
              </a:spcBef>
              <a:buClr>
                <a:srgbClr val="93A299"/>
              </a:buClr>
              <a:buChar char="•"/>
              <a:defRPr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86691" indent="-235131">
              <a:spcBef>
                <a:spcPts val="500"/>
              </a:spcBef>
              <a:buClr>
                <a:srgbClr val="93A299"/>
              </a:buClr>
              <a:buChar char="•"/>
              <a:defRPr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7620000" y="861428"/>
            <a:ext cx="279048" cy="265964"/>
          </a:xfrm>
          <a:prstGeom prst="rect">
            <a:avLst/>
          </a:prstGeom>
        </p:spPr>
        <p:txBody>
          <a:bodyPr lIns="34289" tIns="34289" rIns="34289" bIns="34289"/>
          <a:lstStyle>
            <a:lvl1pPr algn="l"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文本占位符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>
                <a:solidFill>
                  <a:srgbClr val="FF2600"/>
                </a:solidFill>
              </a:defRPr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文本占位符 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>
                <a:solidFill>
                  <a:srgbClr val="FF2600"/>
                </a:solidFill>
              </a:defRPr>
            </a:pP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2.jpeg"/><Relationship Id="rId6" Type="http://schemas.openxmlformats.org/officeDocument/2006/relationships/image" Target="../media/image3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4.jpeg"/><Relationship Id="rId4" Type="http://schemas.openxmlformats.org/officeDocument/2006/relationships/image" Target="../media/image3.tif"/><Relationship Id="rId5" Type="http://schemas.openxmlformats.org/officeDocument/2006/relationships/image" Target="../media/image2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4.jpeg"/><Relationship Id="rId4" Type="http://schemas.openxmlformats.org/officeDocument/2006/relationships/image" Target="../media/image3.tif"/><Relationship Id="rId5" Type="http://schemas.openxmlformats.org/officeDocument/2006/relationships/image" Target="../media/image2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4.jpeg"/><Relationship Id="rId4" Type="http://schemas.openxmlformats.org/officeDocument/2006/relationships/image" Target="../media/image3.tif"/><Relationship Id="rId5" Type="http://schemas.openxmlformats.org/officeDocument/2006/relationships/image" Target="../media/image2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books.google.com/books?hl=en&amp;lr=&amp;id=b-gjx83aqBQC&amp;oi=fnd&amp;pg=PR9&amp;dq=geometry+of+information+retrieval&amp;ots=Lz2R02d8rn&amp;sig=Neg8QGNAsKDXsoAKZDAcBr1NAaM" TargetMode="External"/><Relationship Id="rId3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hyperlink" Target="http://///ppt/slides/github.com/wabyking/qnn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5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hyperlink" Target="https://openreview.net/forum?id=Hke-WTVtwr" TargetMode="Externa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2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1"/>
          <p:cNvSpPr txBox="1"/>
          <p:nvPr>
            <p:ph type="ctrTitle"/>
          </p:nvPr>
        </p:nvSpPr>
        <p:spPr>
          <a:xfrm>
            <a:off x="467543" y="1772816"/>
            <a:ext cx="8136905" cy="1757364"/>
          </a:xfrm>
          <a:prstGeom prst="rect">
            <a:avLst/>
          </a:prstGeom>
        </p:spPr>
        <p:txBody>
          <a:bodyPr/>
          <a:lstStyle/>
          <a:p>
            <a:pPr/>
            <a:r>
              <a:t>Quantum-Inspired IR/NLP:</a:t>
            </a:r>
          </a:p>
          <a:p>
            <a:pPr>
              <a:defRPr sz="3600"/>
            </a:pPr>
            <a:r>
              <a:t>understand words as particles</a:t>
            </a:r>
          </a:p>
        </p:txBody>
      </p:sp>
      <p:sp>
        <p:nvSpPr>
          <p:cNvPr id="141" name="Subtitle 2"/>
          <p:cNvSpPr txBox="1"/>
          <p:nvPr>
            <p:ph type="subTitle" sz="quarter" idx="1"/>
          </p:nvPr>
        </p:nvSpPr>
        <p:spPr>
          <a:xfrm>
            <a:off x="971600" y="4725144"/>
            <a:ext cx="7389439" cy="147070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b="1" sz="2600">
                <a:solidFill>
                  <a:srgbClr val="000000"/>
                </a:solidFill>
              </a:defRPr>
            </a:pPr>
            <a:r>
              <a:t> </a:t>
            </a:r>
            <a:r>
              <a:t>Benyou Wang</a:t>
            </a:r>
          </a:p>
          <a:p>
            <a:pPr>
              <a:spcBef>
                <a:spcPts val="500"/>
              </a:spcBef>
              <a:defRPr sz="2400">
                <a:solidFill>
                  <a:srgbClr val="000000"/>
                </a:solidFill>
              </a:defRPr>
            </a:pPr>
            <a:r>
              <a:t>University of Padua</a:t>
            </a:r>
            <a:endParaRPr sz="1800"/>
          </a:p>
          <a:p>
            <a:pPr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t>Amsterdam</a:t>
            </a:r>
            <a:r>
              <a:t>, Neverland, 25</a:t>
            </a:r>
            <a:r>
              <a:rPr sz="1600"/>
              <a:t>/10/2019</a:t>
            </a:r>
          </a:p>
        </p:txBody>
      </p:sp>
      <p:pic>
        <p:nvPicPr>
          <p:cNvPr id="14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8264" y="429347"/>
            <a:ext cx="2025717" cy="1101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803" y="70554"/>
            <a:ext cx="1923925" cy="1459793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灯片编号占位符 4"/>
          <p:cNvSpPr txBox="1"/>
          <p:nvPr>
            <p:ph type="sldNum" sz="quarter" idx="2"/>
          </p:nvPr>
        </p:nvSpPr>
        <p:spPr>
          <a:xfrm>
            <a:off x="8502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Quantum Probability Theor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66927">
              <a:defRPr spc="-62" sz="2480">
                <a:solidFill>
                  <a:srgbClr val="000000"/>
                </a:solidFill>
              </a:defRPr>
            </a:pPr>
            <a:r>
              <a:rPr b="1"/>
              <a:t>Quantum Probability Theory</a:t>
            </a:r>
          </a:p>
          <a:p>
            <a:pPr defTabSz="566927">
              <a:defRPr spc="-54" sz="2170">
                <a:solidFill>
                  <a:srgbClr val="000000"/>
                </a:solidFill>
              </a:defRPr>
            </a:pPr>
            <a:r>
              <a:t>a probability theory defining on </a:t>
            </a:r>
            <a:r>
              <a:rPr b="1"/>
              <a:t>continuous</a:t>
            </a:r>
            <a:r>
              <a:t> </a:t>
            </a:r>
            <a:r>
              <a:rPr b="1"/>
              <a:t>vector spaces</a:t>
            </a:r>
          </a:p>
        </p:txBody>
      </p:sp>
      <p:sp>
        <p:nvSpPr>
          <p:cNvPr id="241" name="Square"/>
          <p:cNvSpPr/>
          <p:nvPr/>
        </p:nvSpPr>
        <p:spPr>
          <a:xfrm>
            <a:off x="1918394" y="2481397"/>
            <a:ext cx="1270001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242" name="Q: Should the randomly-chosen cat dead or alive ?…"/>
          <p:cNvSpPr txBox="1"/>
          <p:nvPr/>
        </p:nvSpPr>
        <p:spPr>
          <a:xfrm>
            <a:off x="3363082" y="2333703"/>
            <a:ext cx="4748174" cy="8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Q: Should the randomly-chosen cat dead or alive ?</a:t>
            </a:r>
          </a:p>
          <a:p>
            <a:pPr>
              <a:defRPr sz="1600" u="sng"/>
            </a:pPr>
          </a:p>
          <a:p>
            <a:pPr>
              <a:defRPr sz="1600" u="sng"/>
            </a:pPr>
            <a:r>
              <a:t>A: 0.4 for the red and 0.6 for the blue</a:t>
            </a:r>
          </a:p>
        </p:txBody>
      </p:sp>
      <p:pic>
        <p:nvPicPr>
          <p:cNvPr id="243" name="手.png" descr="手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0800000">
            <a:off x="2252622" y="2433256"/>
            <a:ext cx="601545" cy="601545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Classical Probability Theory - discrete and set-based"/>
          <p:cNvSpPr txBox="1"/>
          <p:nvPr/>
        </p:nvSpPr>
        <p:spPr>
          <a:xfrm>
            <a:off x="378582" y="1936750"/>
            <a:ext cx="5466530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Classical Probability Theory - discrete and set-based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0695" y="2591784"/>
            <a:ext cx="538772" cy="538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66224" y="3205620"/>
            <a:ext cx="358141" cy="35814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alive"/>
          <p:cNvSpPr txBox="1"/>
          <p:nvPr/>
        </p:nvSpPr>
        <p:spPr>
          <a:xfrm>
            <a:off x="273430" y="3167652"/>
            <a:ext cx="59348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alive</a:t>
            </a:r>
          </a:p>
        </p:txBody>
      </p:sp>
      <p:sp>
        <p:nvSpPr>
          <p:cNvPr id="248" name="dead"/>
          <p:cNvSpPr txBox="1"/>
          <p:nvPr/>
        </p:nvSpPr>
        <p:spPr>
          <a:xfrm>
            <a:off x="940179" y="3170180"/>
            <a:ext cx="60364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dead</a:t>
            </a:r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2938" y="2905085"/>
            <a:ext cx="358203" cy="358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3136" y="3270250"/>
            <a:ext cx="358154" cy="35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9273" y="2949768"/>
            <a:ext cx="358379" cy="358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9273" y="3346722"/>
            <a:ext cx="358141" cy="358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8205" y="2620272"/>
            <a:ext cx="487593" cy="4875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"/>
          <p:cNvSpPr/>
          <p:nvPr/>
        </p:nvSpPr>
        <p:spPr>
          <a:xfrm>
            <a:off x="1262697" y="4187380"/>
            <a:ext cx="1866782" cy="163807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256" name="Example - Quantum Probability Theor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66927">
              <a:defRPr spc="-62" sz="2480">
                <a:solidFill>
                  <a:srgbClr val="000000"/>
                </a:solidFill>
              </a:defRPr>
            </a:pPr>
            <a:r>
              <a:t>Example - </a:t>
            </a:r>
            <a:r>
              <a:rPr b="1"/>
              <a:t>Quantum Probability Theory</a:t>
            </a:r>
          </a:p>
          <a:p>
            <a:pPr defTabSz="566927">
              <a:defRPr spc="-54" sz="2170">
                <a:solidFill>
                  <a:srgbClr val="000000"/>
                </a:solidFill>
              </a:defRPr>
            </a:pPr>
            <a:r>
              <a:t>a probability theory defining on </a:t>
            </a:r>
            <a:r>
              <a:rPr b="1"/>
              <a:t>continuous</a:t>
            </a:r>
            <a:r>
              <a:t> </a:t>
            </a:r>
            <a:r>
              <a:rPr b="1"/>
              <a:t>vector spaces</a:t>
            </a:r>
          </a:p>
        </p:txBody>
      </p:sp>
      <p:sp>
        <p:nvSpPr>
          <p:cNvPr id="257" name="Square"/>
          <p:cNvSpPr/>
          <p:nvPr/>
        </p:nvSpPr>
        <p:spPr>
          <a:xfrm>
            <a:off x="1918394" y="2481397"/>
            <a:ext cx="1270001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258" name="Q: Should the randomly-chosen cat dead or alive ?…"/>
          <p:cNvSpPr txBox="1"/>
          <p:nvPr/>
        </p:nvSpPr>
        <p:spPr>
          <a:xfrm>
            <a:off x="3363082" y="2333703"/>
            <a:ext cx="4748174" cy="8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Q: Should the randomly-chosen cat dead or alive ?</a:t>
            </a:r>
          </a:p>
          <a:p>
            <a:pPr>
              <a:defRPr sz="1600" u="sng"/>
            </a:pPr>
          </a:p>
          <a:p>
            <a:pPr>
              <a:defRPr sz="1600" u="sng"/>
            </a:pPr>
            <a:r>
              <a:t>A: 0.4 for the red and 0.6 for the blue</a:t>
            </a:r>
          </a:p>
        </p:txBody>
      </p:sp>
      <p:pic>
        <p:nvPicPr>
          <p:cNvPr id="259" name="手.png" descr="手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0800000">
            <a:off x="2252622" y="2433256"/>
            <a:ext cx="601545" cy="601545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Classical Probability Theory - discrete and set-based"/>
          <p:cNvSpPr txBox="1"/>
          <p:nvPr/>
        </p:nvSpPr>
        <p:spPr>
          <a:xfrm>
            <a:off x="378582" y="1936750"/>
            <a:ext cx="5466530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Classical Probability Theory - discrete and set-based</a:t>
            </a:r>
          </a:p>
        </p:txBody>
      </p:sp>
      <p:sp>
        <p:nvSpPr>
          <p:cNvPr id="261" name="Q: Are these cat dead or alive?…"/>
          <p:cNvSpPr txBox="1"/>
          <p:nvPr/>
        </p:nvSpPr>
        <p:spPr>
          <a:xfrm>
            <a:off x="4191122" y="4462999"/>
            <a:ext cx="3462299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Q: Are these cat dead or alive?</a:t>
            </a:r>
          </a:p>
          <a:p>
            <a:pPr>
              <a:defRPr sz="1600" u="sng"/>
            </a:pPr>
          </a:p>
          <a:p>
            <a:pPr>
              <a:defRPr sz="1600" u="sng"/>
            </a:pPr>
            <a:r>
              <a:t>A: 0.4 to be alive and 0.6 to be dead</a:t>
            </a:r>
          </a:p>
        </p:txBody>
      </p:sp>
      <p:sp>
        <p:nvSpPr>
          <p:cNvPr id="262" name="Quantum Probability Theory - continuous and vector-baed"/>
          <p:cNvSpPr txBox="1"/>
          <p:nvPr/>
        </p:nvSpPr>
        <p:spPr>
          <a:xfrm>
            <a:off x="454782" y="3853702"/>
            <a:ext cx="624129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Quantum Probability Theory - </a:t>
            </a:r>
            <a:r>
              <a:rPr b="1"/>
              <a:t>continuous</a:t>
            </a:r>
            <a:r>
              <a:t> and </a:t>
            </a:r>
            <a:r>
              <a:rPr b="1"/>
              <a:t>vector-baed 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0695" y="2591784"/>
            <a:ext cx="538772" cy="538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66224" y="3205620"/>
            <a:ext cx="358141" cy="358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40644" y="4301447"/>
            <a:ext cx="825501" cy="151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78314" y="4364947"/>
            <a:ext cx="863601" cy="143510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alive"/>
          <p:cNvSpPr txBox="1"/>
          <p:nvPr/>
        </p:nvSpPr>
        <p:spPr>
          <a:xfrm>
            <a:off x="273430" y="3167652"/>
            <a:ext cx="59348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alive</a:t>
            </a:r>
          </a:p>
        </p:txBody>
      </p:sp>
      <p:sp>
        <p:nvSpPr>
          <p:cNvPr id="268" name="dead"/>
          <p:cNvSpPr txBox="1"/>
          <p:nvPr/>
        </p:nvSpPr>
        <p:spPr>
          <a:xfrm>
            <a:off x="940179" y="3170180"/>
            <a:ext cx="60364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dead</a:t>
            </a:r>
          </a:p>
        </p:txBody>
      </p:sp>
      <p:sp>
        <p:nvSpPr>
          <p:cNvPr id="269" name="a single object is simultaneously in many exclusive states with continuous weights…"/>
          <p:cNvSpPr txBox="1"/>
          <p:nvPr/>
        </p:nvSpPr>
        <p:spPr>
          <a:xfrm>
            <a:off x="162560" y="6075834"/>
            <a:ext cx="934720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 a single object is </a:t>
            </a:r>
            <a:r>
              <a:rPr b="1"/>
              <a:t>simultaneously</a:t>
            </a:r>
            <a:r>
              <a:t> in many </a:t>
            </a:r>
            <a:r>
              <a:rPr b="1"/>
              <a:t>exclusive</a:t>
            </a:r>
            <a:r>
              <a:t> states with </a:t>
            </a:r>
            <a:r>
              <a:rPr b="1"/>
              <a:t>continuous weights</a:t>
            </a:r>
            <a:endParaRPr b="1"/>
          </a:p>
          <a:p>
            <a:pPr/>
            <a:r>
              <a:t>Neural networks usually process the continuous values instead of discrete ones 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2938" y="2905085"/>
            <a:ext cx="358203" cy="358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3136" y="3270250"/>
            <a:ext cx="358154" cy="35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9273" y="2949768"/>
            <a:ext cx="358379" cy="358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9273" y="3346722"/>
            <a:ext cx="358141" cy="358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8205" y="2620272"/>
            <a:ext cx="487593" cy="4875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0733" y="2200413"/>
            <a:ext cx="867907" cy="867908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标题 1"/>
          <p:cNvSpPr txBox="1"/>
          <p:nvPr>
            <p:ph type="title"/>
          </p:nvPr>
        </p:nvSpPr>
        <p:spPr>
          <a:xfrm>
            <a:off x="393700" y="274638"/>
            <a:ext cx="8229600" cy="1356480"/>
          </a:xfrm>
          <a:prstGeom prst="rect">
            <a:avLst/>
          </a:prstGeom>
        </p:spPr>
        <p:txBody>
          <a:bodyPr/>
          <a:lstStyle/>
          <a:p>
            <a:pPr defTabSz="850391">
              <a:defRPr sz="4092"/>
            </a:pPr>
            <a:r>
              <a:t>Probability theory in vector spaces</a:t>
            </a:r>
          </a:p>
          <a:p>
            <a:pPr algn="l" defTabSz="850391">
              <a:defRPr sz="3069"/>
            </a:pPr>
            <a:r>
              <a:t>for single object</a:t>
            </a:r>
          </a:p>
        </p:txBody>
      </p:sp>
      <p:sp>
        <p:nvSpPr>
          <p:cNvPr id="278" name="灯片编号占位符 3"/>
          <p:cNvSpPr txBox="1"/>
          <p:nvPr>
            <p:ph type="sldNum" sz="quarter" idx="2"/>
          </p:nvPr>
        </p:nvSpPr>
        <p:spPr>
          <a:xfrm>
            <a:off x="8070479" y="6404290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8" name="Group 18"/>
          <p:cNvGrpSpPr/>
          <p:nvPr/>
        </p:nvGrpSpPr>
        <p:grpSpPr>
          <a:xfrm>
            <a:off x="2008044" y="1929151"/>
            <a:ext cx="3806835" cy="4035664"/>
            <a:chOff x="0" y="0"/>
            <a:chExt cx="3806834" cy="4035663"/>
          </a:xfrm>
        </p:grpSpPr>
        <p:grpSp>
          <p:nvGrpSpPr>
            <p:cNvPr id="286" name="Group 21"/>
            <p:cNvGrpSpPr/>
            <p:nvPr/>
          </p:nvGrpSpPr>
          <p:grpSpPr>
            <a:xfrm>
              <a:off x="0" y="74251"/>
              <a:ext cx="3806835" cy="3961413"/>
              <a:chOff x="0" y="0"/>
              <a:chExt cx="3806834" cy="3961411"/>
            </a:xfrm>
          </p:grpSpPr>
          <p:sp>
            <p:nvSpPr>
              <p:cNvPr id="279" name="TextBox 24"/>
              <p:cNvSpPr txBox="1"/>
              <p:nvPr/>
            </p:nvSpPr>
            <p:spPr>
              <a:xfrm>
                <a:off x="3382560" y="1971799"/>
                <a:ext cx="424275" cy="4591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>
                    <m:oMathParaPr>
                      <m:jc m:val="centerGroup"/>
                    </m:oMathParaPr>
                    <m:oMath>
                      <m:d>
                        <m:dPr>
                          <m:ctrlP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egChr m:val="|"/>
                          <m:endChr m:val="〉"/>
                        </m:dPr>
                        <m:e>
                          <m:sSub>
                            <m:e>
                              <m:r>
                                <a:rPr xmlns:a="http://schemas.openxmlformats.org/drawingml/2006/ma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xmlns:a="http://schemas.openxmlformats.org/drawingml/2006/ma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sz="2400"/>
              </a:p>
            </p:txBody>
          </p:sp>
          <p:grpSp>
            <p:nvGrpSpPr>
              <p:cNvPr id="285" name="Group 36"/>
              <p:cNvGrpSpPr/>
              <p:nvPr/>
            </p:nvGrpSpPr>
            <p:grpSpPr>
              <a:xfrm>
                <a:off x="0" y="0"/>
                <a:ext cx="3351042" cy="3961412"/>
                <a:chOff x="0" y="0"/>
                <a:chExt cx="3351041" cy="3961411"/>
              </a:xfrm>
            </p:grpSpPr>
            <p:sp>
              <p:nvSpPr>
                <p:cNvPr id="280" name="直接箭头连接符 6"/>
                <p:cNvSpPr/>
                <p:nvPr/>
              </p:nvSpPr>
              <p:spPr>
                <a:xfrm flipV="1">
                  <a:off x="1675522" y="351524"/>
                  <a:ext cx="1" cy="3609888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  <a:tailEnd type="triangle" w="med" len="med"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grpSp>
              <p:nvGrpSpPr>
                <p:cNvPr id="284" name="Group 38"/>
                <p:cNvGrpSpPr/>
                <p:nvPr/>
              </p:nvGrpSpPr>
              <p:grpSpPr>
                <a:xfrm>
                  <a:off x="0" y="0"/>
                  <a:ext cx="3351042" cy="3961410"/>
                  <a:chOff x="0" y="0"/>
                  <a:chExt cx="3351041" cy="3961409"/>
                </a:xfrm>
              </p:grpSpPr>
              <p:sp>
                <p:nvSpPr>
                  <p:cNvPr id="281" name="直接箭头连接符 10"/>
                  <p:cNvSpPr/>
                  <p:nvPr/>
                </p:nvSpPr>
                <p:spPr>
                  <a:xfrm>
                    <a:off x="0" y="2156467"/>
                    <a:ext cx="3351042" cy="1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  <a:tailEnd type="triangle" w="med" len="med"/>
                  </a:ln>
                  <a:effectLst>
                    <a:outerShdw sx="100000" sy="100000" kx="0" ky="0" algn="b" rotWithShape="0" blurRad="38100" dist="23000" dir="540000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>
                        <a:solidFill>
                          <a:srgbClr val="FF2600"/>
                        </a:solidFill>
                      </a:defRPr>
                    </a:pPr>
                  </a:p>
                </p:txBody>
              </p:sp>
              <p:sp>
                <p:nvSpPr>
                  <p:cNvPr id="282" name="Oval 53"/>
                  <p:cNvSpPr/>
                  <p:nvPr/>
                </p:nvSpPr>
                <p:spPr>
                  <a:xfrm>
                    <a:off x="0" y="351523"/>
                    <a:ext cx="3351042" cy="3609887"/>
                  </a:xfrm>
                  <a:prstGeom prst="ellipse">
                    <a:avLst/>
                  </a:prstGeom>
                  <a:noFill/>
                  <a:ln w="28575" cap="flat">
                    <a:solidFill>
                      <a:srgbClr val="000000"/>
                    </a:solidFill>
                    <a:prstDash val="lgDash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FF26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</a:p>
                </p:txBody>
              </p:sp>
              <p:sp>
                <p:nvSpPr>
                  <p:cNvPr id="283" name="TextBox 31"/>
                  <p:cNvSpPr txBox="1"/>
                  <p:nvPr/>
                </p:nvSpPr>
                <p:spPr>
                  <a:xfrm>
                    <a:off x="2581601" y="0"/>
                    <a:ext cx="270054" cy="19934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>
                        <m:oMathParaPr>
                          <m:jc m:val="centerGroup"/>
                        </m:oMathParaPr>
                        <m:oMath>
                          <m: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sz="2400"/>
                  </a:p>
                </p:txBody>
              </p:sp>
            </p:grpSp>
          </p:grpSp>
        </p:grpSp>
        <p:sp>
          <p:nvSpPr>
            <p:cNvPr id="287" name="TextBox 23"/>
            <p:cNvSpPr txBox="1"/>
            <p:nvPr/>
          </p:nvSpPr>
          <p:spPr>
            <a:xfrm>
              <a:off x="1471160" y="0"/>
              <a:ext cx="424275" cy="459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d>
                      <m:dPr>
                        <m:ctrlP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|"/>
                        <m:endChr m:val="〉"/>
                      </m:dPr>
                      <m:e>
                        <m:sSub>
                          <m:e>
                            <m:r>
                              <a:rPr xmlns:a="http://schemas.openxmlformats.org/drawingml/2006/ma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xmlns:a="http://schemas.openxmlformats.org/drawingml/2006/ma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m:oMathPara>
              </a14:m>
              <a:endParaRPr sz="2400"/>
            </a:p>
          </p:txBody>
        </p:sp>
      </p:grpSp>
      <p:pic>
        <p:nvPicPr>
          <p:cNvPr id="2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5150" y="1972310"/>
            <a:ext cx="546100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60750" y="1733550"/>
            <a:ext cx="546100" cy="596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55590" y="3970832"/>
            <a:ext cx="453907" cy="496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2298" y="3826685"/>
            <a:ext cx="601545" cy="601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84255" y="1762614"/>
            <a:ext cx="538772" cy="538772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Line"/>
          <p:cNvSpPr/>
          <p:nvPr/>
        </p:nvSpPr>
        <p:spPr>
          <a:xfrm flipV="1">
            <a:off x="3688080" y="2910402"/>
            <a:ext cx="1270001" cy="1270001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295" name="Projection"/>
          <p:cNvSpPr txBox="1"/>
          <p:nvPr/>
        </p:nvSpPr>
        <p:spPr>
          <a:xfrm>
            <a:off x="4055745" y="4218897"/>
            <a:ext cx="115751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Projection</a:t>
            </a:r>
          </a:p>
        </p:txBody>
      </p:sp>
      <p:sp>
        <p:nvSpPr>
          <p:cNvPr id="296" name="Line"/>
          <p:cNvSpPr/>
          <p:nvPr/>
        </p:nvSpPr>
        <p:spPr>
          <a:xfrm flipV="1">
            <a:off x="4922519" y="2919383"/>
            <a:ext cx="1" cy="1261020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297" name="Line"/>
          <p:cNvSpPr/>
          <p:nvPr/>
        </p:nvSpPr>
        <p:spPr>
          <a:xfrm>
            <a:off x="3642219" y="2923102"/>
            <a:ext cx="1204102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298" name="Line"/>
          <p:cNvSpPr/>
          <p:nvPr/>
        </p:nvSpPr>
        <p:spPr>
          <a:xfrm>
            <a:off x="3703839" y="4165557"/>
            <a:ext cx="1204102" cy="1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299" name="Square of the projection length denotes the probability"/>
          <p:cNvSpPr txBox="1"/>
          <p:nvPr/>
        </p:nvSpPr>
        <p:spPr>
          <a:xfrm>
            <a:off x="1504901" y="6111154"/>
            <a:ext cx="580329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Square of the projection length denotes the probability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921" y="4281504"/>
            <a:ext cx="453907" cy="453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8719" y="4281504"/>
            <a:ext cx="453907" cy="453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5614" y="4281504"/>
            <a:ext cx="453906" cy="453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2788" y="4065604"/>
            <a:ext cx="453907" cy="453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9162" y="4281504"/>
            <a:ext cx="453907" cy="453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7403" y="3900504"/>
            <a:ext cx="453907" cy="453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4508" y="3595704"/>
            <a:ext cx="453907" cy="453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9593" y="3341704"/>
            <a:ext cx="453907" cy="453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8941" y="3900504"/>
            <a:ext cx="453906" cy="453907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标题 1"/>
          <p:cNvSpPr txBox="1"/>
          <p:nvPr>
            <p:ph type="title"/>
          </p:nvPr>
        </p:nvSpPr>
        <p:spPr>
          <a:xfrm>
            <a:off x="393700" y="274638"/>
            <a:ext cx="8229600" cy="1356480"/>
          </a:xfrm>
          <a:prstGeom prst="rect">
            <a:avLst/>
          </a:prstGeom>
        </p:spPr>
        <p:txBody>
          <a:bodyPr/>
          <a:lstStyle/>
          <a:p>
            <a:pPr defTabSz="850391">
              <a:defRPr sz="4092"/>
            </a:pPr>
            <a:r>
              <a:t>Probability theory in vector spaces</a:t>
            </a:r>
          </a:p>
          <a:p>
            <a:pPr algn="l" defTabSz="850391">
              <a:defRPr sz="3069"/>
            </a:pPr>
            <a:r>
              <a:t>for many objects</a:t>
            </a:r>
          </a:p>
        </p:txBody>
      </p:sp>
      <p:sp>
        <p:nvSpPr>
          <p:cNvPr id="311" name="灯片编号占位符 3"/>
          <p:cNvSpPr txBox="1"/>
          <p:nvPr>
            <p:ph type="sldNum" sz="quarter" idx="2"/>
          </p:nvPr>
        </p:nvSpPr>
        <p:spPr>
          <a:xfrm>
            <a:off x="8070479" y="6404290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1" name="Group 18"/>
          <p:cNvGrpSpPr/>
          <p:nvPr/>
        </p:nvGrpSpPr>
        <p:grpSpPr>
          <a:xfrm>
            <a:off x="2008044" y="1929151"/>
            <a:ext cx="3806835" cy="4035664"/>
            <a:chOff x="0" y="0"/>
            <a:chExt cx="3806834" cy="4035663"/>
          </a:xfrm>
        </p:grpSpPr>
        <p:grpSp>
          <p:nvGrpSpPr>
            <p:cNvPr id="319" name="Group 21"/>
            <p:cNvGrpSpPr/>
            <p:nvPr/>
          </p:nvGrpSpPr>
          <p:grpSpPr>
            <a:xfrm>
              <a:off x="0" y="74251"/>
              <a:ext cx="3806835" cy="3961413"/>
              <a:chOff x="0" y="0"/>
              <a:chExt cx="3806834" cy="3961411"/>
            </a:xfrm>
          </p:grpSpPr>
          <p:sp>
            <p:nvSpPr>
              <p:cNvPr id="312" name="TextBox 24"/>
              <p:cNvSpPr txBox="1"/>
              <p:nvPr/>
            </p:nvSpPr>
            <p:spPr>
              <a:xfrm>
                <a:off x="3382560" y="1971799"/>
                <a:ext cx="424275" cy="4591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>
                    <m:oMathParaPr>
                      <m:jc m:val="centerGroup"/>
                    </m:oMathParaPr>
                    <m:oMath>
                      <m:d>
                        <m:dPr>
                          <m:ctrlP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egChr m:val="|"/>
                          <m:endChr m:val="〉"/>
                        </m:dPr>
                        <m:e>
                          <m:sSub>
                            <m:e>
                              <m:r>
                                <a:rPr xmlns:a="http://schemas.openxmlformats.org/drawingml/2006/ma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xmlns:a="http://schemas.openxmlformats.org/drawingml/2006/ma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sz="2400"/>
              </a:p>
            </p:txBody>
          </p:sp>
          <p:grpSp>
            <p:nvGrpSpPr>
              <p:cNvPr id="318" name="Group 36"/>
              <p:cNvGrpSpPr/>
              <p:nvPr/>
            </p:nvGrpSpPr>
            <p:grpSpPr>
              <a:xfrm>
                <a:off x="0" y="0"/>
                <a:ext cx="3351042" cy="3961412"/>
                <a:chOff x="0" y="0"/>
                <a:chExt cx="3351041" cy="3961411"/>
              </a:xfrm>
            </p:grpSpPr>
            <p:sp>
              <p:nvSpPr>
                <p:cNvPr id="313" name="直接箭头连接符 6"/>
                <p:cNvSpPr/>
                <p:nvPr/>
              </p:nvSpPr>
              <p:spPr>
                <a:xfrm flipV="1">
                  <a:off x="1675522" y="351524"/>
                  <a:ext cx="1" cy="3609888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  <a:tailEnd type="triangle" w="med" len="med"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grpSp>
              <p:nvGrpSpPr>
                <p:cNvPr id="317" name="Group 38"/>
                <p:cNvGrpSpPr/>
                <p:nvPr/>
              </p:nvGrpSpPr>
              <p:grpSpPr>
                <a:xfrm>
                  <a:off x="0" y="0"/>
                  <a:ext cx="3351042" cy="3961410"/>
                  <a:chOff x="0" y="0"/>
                  <a:chExt cx="3351041" cy="3961409"/>
                </a:xfrm>
              </p:grpSpPr>
              <p:sp>
                <p:nvSpPr>
                  <p:cNvPr id="314" name="直接箭头连接符 10"/>
                  <p:cNvSpPr/>
                  <p:nvPr/>
                </p:nvSpPr>
                <p:spPr>
                  <a:xfrm>
                    <a:off x="0" y="2156467"/>
                    <a:ext cx="3351042" cy="1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  <a:tailEnd type="triangle" w="med" len="med"/>
                  </a:ln>
                  <a:effectLst>
                    <a:outerShdw sx="100000" sy="100000" kx="0" ky="0" algn="b" rotWithShape="0" blurRad="38100" dist="23000" dir="540000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>
                        <a:solidFill>
                          <a:srgbClr val="FF2600"/>
                        </a:solidFill>
                      </a:defRPr>
                    </a:pPr>
                  </a:p>
                </p:txBody>
              </p:sp>
              <p:sp>
                <p:nvSpPr>
                  <p:cNvPr id="315" name="Oval 53"/>
                  <p:cNvSpPr/>
                  <p:nvPr/>
                </p:nvSpPr>
                <p:spPr>
                  <a:xfrm>
                    <a:off x="0" y="351523"/>
                    <a:ext cx="3351042" cy="3609887"/>
                  </a:xfrm>
                  <a:prstGeom prst="ellipse">
                    <a:avLst/>
                  </a:prstGeom>
                  <a:noFill/>
                  <a:ln w="28575" cap="flat">
                    <a:solidFill>
                      <a:srgbClr val="000000"/>
                    </a:solidFill>
                    <a:prstDash val="lgDash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FF26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</a:p>
                </p:txBody>
              </p:sp>
              <p:sp>
                <p:nvSpPr>
                  <p:cNvPr id="316" name="TextBox 31"/>
                  <p:cNvSpPr txBox="1"/>
                  <p:nvPr/>
                </p:nvSpPr>
                <p:spPr>
                  <a:xfrm>
                    <a:off x="2581601" y="0"/>
                    <a:ext cx="270054" cy="19934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>
                        <m:oMathParaPr>
                          <m:jc m:val="centerGroup"/>
                        </m:oMathParaPr>
                        <m:oMath>
                          <m: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sz="2400"/>
                  </a:p>
                </p:txBody>
              </p:sp>
            </p:grpSp>
          </p:grpSp>
        </p:grpSp>
        <p:sp>
          <p:nvSpPr>
            <p:cNvPr id="320" name="TextBox 23"/>
            <p:cNvSpPr txBox="1"/>
            <p:nvPr/>
          </p:nvSpPr>
          <p:spPr>
            <a:xfrm>
              <a:off x="1471160" y="0"/>
              <a:ext cx="424275" cy="459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d>
                      <m:dPr>
                        <m:ctrlP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|"/>
                        <m:endChr m:val="〉"/>
                      </m:dPr>
                      <m:e>
                        <m:sSub>
                          <m:e>
                            <m:r>
                              <a:rPr xmlns:a="http://schemas.openxmlformats.org/drawingml/2006/ma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xmlns:a="http://schemas.openxmlformats.org/drawingml/2006/ma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m:oMathPara>
              </a14:m>
              <a:endParaRPr sz="2400"/>
            </a:p>
          </p:txBody>
        </p:sp>
      </p:grpSp>
      <p:sp>
        <p:nvSpPr>
          <p:cNvPr id="322" name="TextBox 38"/>
          <p:cNvSpPr txBox="1"/>
          <p:nvPr/>
        </p:nvSpPr>
        <p:spPr>
          <a:xfrm>
            <a:off x="2899849" y="3441657"/>
            <a:ext cx="180036" cy="254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𝜌</m:t>
                  </m:r>
                </m:oMath>
              </m:oMathPara>
            </a14:m>
            <a:endParaRPr sz="3200"/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5150" y="1972310"/>
            <a:ext cx="546100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60750" y="1733550"/>
            <a:ext cx="546100" cy="596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55590" y="3970832"/>
            <a:ext cx="453907" cy="496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2298" y="3826685"/>
            <a:ext cx="601545" cy="601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84255" y="1762614"/>
            <a:ext cx="538772" cy="538772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quare of the projection length denotes the probability"/>
          <p:cNvSpPr txBox="1"/>
          <p:nvPr/>
        </p:nvSpPr>
        <p:spPr>
          <a:xfrm>
            <a:off x="1504901" y="6111154"/>
            <a:ext cx="580329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Square of the projection length denotes the probability</a:t>
            </a:r>
          </a:p>
        </p:txBody>
      </p:sp>
      <p:sp>
        <p:nvSpPr>
          <p:cNvPr id="329" name="Oval 54"/>
          <p:cNvSpPr/>
          <p:nvPr/>
        </p:nvSpPr>
        <p:spPr>
          <a:xfrm flipH="1" rot="20211321">
            <a:off x="2248554" y="3544475"/>
            <a:ext cx="2880181" cy="1240947"/>
          </a:xfrm>
          <a:prstGeom prst="ellipse">
            <a:avLst/>
          </a:prstGeom>
          <a:ln w="190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0" name="直接箭头连接符 8"/>
          <p:cNvSpPr/>
          <p:nvPr/>
        </p:nvSpPr>
        <p:spPr>
          <a:xfrm flipV="1">
            <a:off x="2364460" y="3598917"/>
            <a:ext cx="2648370" cy="1132065"/>
          </a:xfrm>
          <a:prstGeom prst="line">
            <a:avLst/>
          </a:prstGeom>
          <a:ln w="19050">
            <a:solidFill>
              <a:srgbClr val="FF0000"/>
            </a:solidFill>
            <a:prstDash val="lgDashDot"/>
          </a:ln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31" name="直接箭头连接符 8"/>
          <p:cNvSpPr/>
          <p:nvPr/>
        </p:nvSpPr>
        <p:spPr>
          <a:xfrm>
            <a:off x="3444764" y="3594415"/>
            <a:ext cx="487760" cy="1141069"/>
          </a:xfrm>
          <a:prstGeom prst="line">
            <a:avLst/>
          </a:prstGeom>
          <a:ln w="19050">
            <a:solidFill>
              <a:srgbClr val="FF0000"/>
            </a:solidFill>
            <a:prstDash val="lgDashDot"/>
          </a:ln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921" y="4281504"/>
            <a:ext cx="453907" cy="453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8719" y="4281504"/>
            <a:ext cx="453907" cy="453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5614" y="4281504"/>
            <a:ext cx="453906" cy="453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2788" y="4065604"/>
            <a:ext cx="453907" cy="453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9162" y="4281504"/>
            <a:ext cx="453907" cy="453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7403" y="3900504"/>
            <a:ext cx="453907" cy="453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4508" y="3595704"/>
            <a:ext cx="453907" cy="453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9593" y="3341704"/>
            <a:ext cx="453907" cy="453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8941" y="3900504"/>
            <a:ext cx="453906" cy="45390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标题 1"/>
          <p:cNvSpPr txBox="1"/>
          <p:nvPr>
            <p:ph type="title"/>
          </p:nvPr>
        </p:nvSpPr>
        <p:spPr>
          <a:xfrm>
            <a:off x="393700" y="274638"/>
            <a:ext cx="8229600" cy="1356480"/>
          </a:xfrm>
          <a:prstGeom prst="rect">
            <a:avLst/>
          </a:prstGeom>
        </p:spPr>
        <p:txBody>
          <a:bodyPr/>
          <a:lstStyle/>
          <a:p>
            <a:pPr defTabSz="850391">
              <a:defRPr sz="4092"/>
            </a:pPr>
            <a:r>
              <a:t>Probability theory in vector spaces</a:t>
            </a:r>
          </a:p>
          <a:p>
            <a:pPr algn="l" defTabSz="850391">
              <a:defRPr sz="3069"/>
            </a:pPr>
            <a:r>
              <a:t>for many objects</a:t>
            </a:r>
          </a:p>
        </p:txBody>
      </p:sp>
      <p:sp>
        <p:nvSpPr>
          <p:cNvPr id="343" name="灯片编号占位符 3"/>
          <p:cNvSpPr txBox="1"/>
          <p:nvPr>
            <p:ph type="sldNum" sz="quarter" idx="2"/>
          </p:nvPr>
        </p:nvSpPr>
        <p:spPr>
          <a:xfrm>
            <a:off x="8070479" y="6404290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3" name="Group 18"/>
          <p:cNvGrpSpPr/>
          <p:nvPr/>
        </p:nvGrpSpPr>
        <p:grpSpPr>
          <a:xfrm>
            <a:off x="2008044" y="1929151"/>
            <a:ext cx="3806835" cy="4035664"/>
            <a:chOff x="0" y="0"/>
            <a:chExt cx="3806834" cy="4035663"/>
          </a:xfrm>
        </p:grpSpPr>
        <p:grpSp>
          <p:nvGrpSpPr>
            <p:cNvPr id="351" name="Group 21"/>
            <p:cNvGrpSpPr/>
            <p:nvPr/>
          </p:nvGrpSpPr>
          <p:grpSpPr>
            <a:xfrm>
              <a:off x="0" y="74251"/>
              <a:ext cx="3806835" cy="3961413"/>
              <a:chOff x="0" y="0"/>
              <a:chExt cx="3806834" cy="3961411"/>
            </a:xfrm>
          </p:grpSpPr>
          <p:sp>
            <p:nvSpPr>
              <p:cNvPr id="344" name="TextBox 24"/>
              <p:cNvSpPr txBox="1"/>
              <p:nvPr/>
            </p:nvSpPr>
            <p:spPr>
              <a:xfrm>
                <a:off x="3382560" y="1971799"/>
                <a:ext cx="424275" cy="4591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>
                    <m:oMathParaPr>
                      <m:jc m:val="centerGroup"/>
                    </m:oMathParaPr>
                    <m:oMath>
                      <m:d>
                        <m:dPr>
                          <m:ctrlP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egChr m:val="|"/>
                          <m:endChr m:val="〉"/>
                        </m:dPr>
                        <m:e>
                          <m:sSub>
                            <m:e>
                              <m:r>
                                <a:rPr xmlns:a="http://schemas.openxmlformats.org/drawingml/2006/ma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xmlns:a="http://schemas.openxmlformats.org/drawingml/2006/ma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sz="2400"/>
              </a:p>
            </p:txBody>
          </p:sp>
          <p:grpSp>
            <p:nvGrpSpPr>
              <p:cNvPr id="350" name="Group 36"/>
              <p:cNvGrpSpPr/>
              <p:nvPr/>
            </p:nvGrpSpPr>
            <p:grpSpPr>
              <a:xfrm>
                <a:off x="0" y="0"/>
                <a:ext cx="3351042" cy="3961412"/>
                <a:chOff x="0" y="0"/>
                <a:chExt cx="3351041" cy="3961411"/>
              </a:xfrm>
            </p:grpSpPr>
            <p:sp>
              <p:nvSpPr>
                <p:cNvPr id="345" name="直接箭头连接符 6"/>
                <p:cNvSpPr/>
                <p:nvPr/>
              </p:nvSpPr>
              <p:spPr>
                <a:xfrm flipV="1">
                  <a:off x="1675522" y="351524"/>
                  <a:ext cx="1" cy="3609888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  <a:tailEnd type="triangle" w="med" len="med"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grpSp>
              <p:nvGrpSpPr>
                <p:cNvPr id="349" name="Group 38"/>
                <p:cNvGrpSpPr/>
                <p:nvPr/>
              </p:nvGrpSpPr>
              <p:grpSpPr>
                <a:xfrm>
                  <a:off x="0" y="0"/>
                  <a:ext cx="3351042" cy="3961410"/>
                  <a:chOff x="0" y="0"/>
                  <a:chExt cx="3351041" cy="3961409"/>
                </a:xfrm>
              </p:grpSpPr>
              <p:sp>
                <p:nvSpPr>
                  <p:cNvPr id="346" name="直接箭头连接符 10"/>
                  <p:cNvSpPr/>
                  <p:nvPr/>
                </p:nvSpPr>
                <p:spPr>
                  <a:xfrm>
                    <a:off x="0" y="2156467"/>
                    <a:ext cx="3351042" cy="1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  <a:tailEnd type="triangle" w="med" len="med"/>
                  </a:ln>
                  <a:effectLst>
                    <a:outerShdw sx="100000" sy="100000" kx="0" ky="0" algn="b" rotWithShape="0" blurRad="38100" dist="23000" dir="540000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>
                        <a:solidFill>
                          <a:srgbClr val="FF2600"/>
                        </a:solidFill>
                      </a:defRPr>
                    </a:pPr>
                  </a:p>
                </p:txBody>
              </p:sp>
              <p:sp>
                <p:nvSpPr>
                  <p:cNvPr id="347" name="Oval 53"/>
                  <p:cNvSpPr/>
                  <p:nvPr/>
                </p:nvSpPr>
                <p:spPr>
                  <a:xfrm>
                    <a:off x="0" y="351523"/>
                    <a:ext cx="3351042" cy="3609887"/>
                  </a:xfrm>
                  <a:prstGeom prst="ellipse">
                    <a:avLst/>
                  </a:prstGeom>
                  <a:noFill/>
                  <a:ln w="28575" cap="flat">
                    <a:solidFill>
                      <a:srgbClr val="000000"/>
                    </a:solidFill>
                    <a:prstDash val="lgDash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FF26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</a:p>
                </p:txBody>
              </p:sp>
              <p:sp>
                <p:nvSpPr>
                  <p:cNvPr id="348" name="TextBox 31"/>
                  <p:cNvSpPr txBox="1"/>
                  <p:nvPr/>
                </p:nvSpPr>
                <p:spPr>
                  <a:xfrm>
                    <a:off x="2581601" y="0"/>
                    <a:ext cx="270054" cy="19934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>
                        <m:oMathParaPr>
                          <m:jc m:val="centerGroup"/>
                        </m:oMathParaPr>
                        <m:oMath>
                          <m: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sz="2400"/>
                  </a:p>
                </p:txBody>
              </p:sp>
            </p:grpSp>
          </p:grpSp>
        </p:grpSp>
        <p:sp>
          <p:nvSpPr>
            <p:cNvPr id="352" name="TextBox 23"/>
            <p:cNvSpPr txBox="1"/>
            <p:nvPr/>
          </p:nvSpPr>
          <p:spPr>
            <a:xfrm>
              <a:off x="1471160" y="0"/>
              <a:ext cx="424275" cy="459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d>
                      <m:dPr>
                        <m:ctrlP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|"/>
                        <m:endChr m:val="〉"/>
                      </m:dPr>
                      <m:e>
                        <m:sSub>
                          <m:e>
                            <m:r>
                              <a:rPr xmlns:a="http://schemas.openxmlformats.org/drawingml/2006/ma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xmlns:a="http://schemas.openxmlformats.org/drawingml/2006/ma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m:oMathPara>
              </a14:m>
              <a:endParaRPr sz="2400"/>
            </a:p>
          </p:txBody>
        </p:sp>
      </p:grpSp>
      <p:sp>
        <p:nvSpPr>
          <p:cNvPr id="354" name="TextBox 38"/>
          <p:cNvSpPr txBox="1"/>
          <p:nvPr/>
        </p:nvSpPr>
        <p:spPr>
          <a:xfrm>
            <a:off x="2899849" y="3441657"/>
            <a:ext cx="180036" cy="254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𝜌</m:t>
                  </m:r>
                </m:oMath>
              </m:oMathPara>
            </a14:m>
            <a:endParaRPr sz="3200"/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5150" y="1972310"/>
            <a:ext cx="546100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60750" y="1733550"/>
            <a:ext cx="546100" cy="596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55590" y="3970832"/>
            <a:ext cx="453907" cy="496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2298" y="3826685"/>
            <a:ext cx="601545" cy="601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84255" y="1762614"/>
            <a:ext cx="538772" cy="538772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Square of the projection length denotes the probability"/>
          <p:cNvSpPr txBox="1"/>
          <p:nvPr/>
        </p:nvSpPr>
        <p:spPr>
          <a:xfrm>
            <a:off x="1504901" y="6111154"/>
            <a:ext cx="580329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Square of the projection length denotes the probability</a:t>
            </a:r>
          </a:p>
        </p:txBody>
      </p:sp>
      <p:sp>
        <p:nvSpPr>
          <p:cNvPr id="361" name="Oval 54"/>
          <p:cNvSpPr/>
          <p:nvPr/>
        </p:nvSpPr>
        <p:spPr>
          <a:xfrm flipH="1" rot="20211321">
            <a:off x="2248554" y="3544475"/>
            <a:ext cx="2880181" cy="1240947"/>
          </a:xfrm>
          <a:prstGeom prst="ellipse">
            <a:avLst/>
          </a:prstGeom>
          <a:ln w="190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2" name="直接箭头连接符 8"/>
          <p:cNvSpPr/>
          <p:nvPr/>
        </p:nvSpPr>
        <p:spPr>
          <a:xfrm flipV="1">
            <a:off x="2364460" y="3598917"/>
            <a:ext cx="2648370" cy="1132065"/>
          </a:xfrm>
          <a:prstGeom prst="line">
            <a:avLst/>
          </a:prstGeom>
          <a:ln w="19050">
            <a:solidFill>
              <a:srgbClr val="FF0000"/>
            </a:solidFill>
            <a:prstDash val="lgDashDot"/>
          </a:ln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63" name="直接箭头连接符 8"/>
          <p:cNvSpPr/>
          <p:nvPr/>
        </p:nvSpPr>
        <p:spPr>
          <a:xfrm>
            <a:off x="3444764" y="3594415"/>
            <a:ext cx="487760" cy="1141069"/>
          </a:xfrm>
          <a:prstGeom prst="line">
            <a:avLst/>
          </a:prstGeom>
          <a:ln w="19050">
            <a:solidFill>
              <a:srgbClr val="FF0000"/>
            </a:solidFill>
            <a:prstDash val="lgDashDot"/>
          </a:ln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64" name="Line"/>
          <p:cNvSpPr/>
          <p:nvPr/>
        </p:nvSpPr>
        <p:spPr>
          <a:xfrm flipV="1">
            <a:off x="3697624" y="2905759"/>
            <a:ext cx="1270001" cy="1270001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65" name="Line"/>
          <p:cNvSpPr/>
          <p:nvPr/>
        </p:nvSpPr>
        <p:spPr>
          <a:xfrm flipH="1" flipV="1">
            <a:off x="3698709" y="4222208"/>
            <a:ext cx="1462349" cy="1462349"/>
          </a:xfrm>
          <a:prstGeom prst="line">
            <a:avLst/>
          </a:prstGeom>
          <a:ln w="12700">
            <a:solidFill>
              <a:schemeClr val="accent1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66" name="Line"/>
          <p:cNvSpPr/>
          <p:nvPr/>
        </p:nvSpPr>
        <p:spPr>
          <a:xfrm flipH="1" flipV="1">
            <a:off x="4476320" y="3434383"/>
            <a:ext cx="1569029" cy="1569028"/>
          </a:xfrm>
          <a:prstGeom prst="line">
            <a:avLst/>
          </a:prstGeom>
          <a:ln w="12700">
            <a:solidFill>
              <a:schemeClr val="accent1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67" name="Line"/>
          <p:cNvSpPr/>
          <p:nvPr/>
        </p:nvSpPr>
        <p:spPr>
          <a:xfrm flipV="1">
            <a:off x="5049645" y="4765818"/>
            <a:ext cx="778189" cy="778189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68" name="Projection"/>
          <p:cNvSpPr txBox="1"/>
          <p:nvPr/>
        </p:nvSpPr>
        <p:spPr>
          <a:xfrm>
            <a:off x="5464939" y="5177704"/>
            <a:ext cx="115750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Projection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3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2" name="Background…"/>
          <p:cNvSpPr txBox="1"/>
          <p:nvPr>
            <p:ph type="body" idx="4294967295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9A9A9"/>
                </a:solidFill>
              </a:defRPr>
            </a:pPr>
            <a:r>
              <a:t>Background</a:t>
            </a:r>
          </a:p>
          <a:p>
            <a:pPr/>
            <a:r>
              <a:t>Semantic Hilbert Space for matching—</a:t>
            </a:r>
            <a:r>
              <a:rPr sz="1600"/>
              <a:t>NAACL best explainable NLP paper</a:t>
            </a:r>
            <a:endParaRPr sz="1600"/>
          </a:p>
          <a:p>
            <a:pPr lvl="1" marL="800100" indent="-342900">
              <a:buChar char="•"/>
              <a:defRPr sz="1800">
                <a:solidFill>
                  <a:srgbClr val="C0C0C0"/>
                </a:solidFill>
              </a:defRPr>
            </a:pPr>
            <a:r>
              <a:t>Why quantum?</a:t>
            </a:r>
          </a:p>
          <a:p>
            <a:pPr lvl="1" marL="800100" indent="-342900">
              <a:buChar char="•"/>
              <a:defRPr b="1" sz="1800"/>
            </a:pPr>
            <a:r>
              <a:t>How does it work</a:t>
            </a:r>
          </a:p>
          <a:p>
            <a:pPr lvl="1" marL="800100" indent="-342900">
              <a:buChar char="•"/>
              <a:defRPr sz="1800"/>
            </a:pPr>
            <a:r>
              <a:t>Any benefits?</a:t>
            </a:r>
            <a:endParaRPr sz="1600"/>
          </a:p>
          <a:p>
            <a:pPr marL="342900" indent="-342900">
              <a:defRPr sz="3100"/>
            </a:pPr>
            <a:r>
              <a:t>Possible Future 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Semantic Hilbert Space</a:t>
            </a:r>
          </a:p>
        </p:txBody>
      </p:sp>
      <p:sp>
        <p:nvSpPr>
          <p:cNvPr id="375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34" name="组合 8"/>
          <p:cNvGrpSpPr/>
          <p:nvPr/>
        </p:nvGrpSpPr>
        <p:grpSpPr>
          <a:xfrm>
            <a:off x="635345" y="1653259"/>
            <a:ext cx="7387401" cy="1663953"/>
            <a:chOff x="0" y="0"/>
            <a:chExt cx="7387400" cy="1663952"/>
          </a:xfrm>
        </p:grpSpPr>
        <p:grpSp>
          <p:nvGrpSpPr>
            <p:cNvPr id="379" name="Can 174"/>
            <p:cNvGrpSpPr/>
            <p:nvPr/>
          </p:nvGrpSpPr>
          <p:grpSpPr>
            <a:xfrm>
              <a:off x="316843" y="845625"/>
              <a:ext cx="423957" cy="818328"/>
              <a:chOff x="-1" y="0"/>
              <a:chExt cx="423955" cy="818327"/>
            </a:xfrm>
          </p:grpSpPr>
          <p:sp>
            <p:nvSpPr>
              <p:cNvPr id="376" name="Shape"/>
              <p:cNvSpPr/>
              <p:nvPr/>
            </p:nvSpPr>
            <p:spPr>
              <a:xfrm>
                <a:off x="-1" y="0"/>
                <a:ext cx="423955" cy="818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399"/>
                    </a:moveTo>
                    <a:cubicBezTo>
                      <a:pt x="0" y="626"/>
                      <a:pt x="4835" y="0"/>
                      <a:pt x="10800" y="0"/>
                    </a:cubicBezTo>
                    <a:cubicBezTo>
                      <a:pt x="16765" y="0"/>
                      <a:pt x="21600" y="626"/>
                      <a:pt x="21600" y="1399"/>
                    </a:cubicBezTo>
                    <a:lnTo>
                      <a:pt x="21600" y="20201"/>
                    </a:lnTo>
                    <a:cubicBezTo>
                      <a:pt x="21600" y="20974"/>
                      <a:pt x="16765" y="21600"/>
                      <a:pt x="10800" y="21600"/>
                    </a:cubicBezTo>
                    <a:cubicBezTo>
                      <a:pt x="4835" y="21600"/>
                      <a:pt x="0" y="20974"/>
                      <a:pt x="0" y="20201"/>
                    </a:cubicBezTo>
                    <a:close/>
                  </a:path>
                </a:pathLst>
              </a:cu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7" name="Oval"/>
              <p:cNvSpPr/>
              <p:nvPr/>
            </p:nvSpPr>
            <p:spPr>
              <a:xfrm>
                <a:off x="-1" y="-1"/>
                <a:ext cx="423956" cy="105989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8" name="Line"/>
              <p:cNvSpPr/>
              <p:nvPr/>
            </p:nvSpPr>
            <p:spPr>
              <a:xfrm>
                <a:off x="-2" y="0"/>
                <a:ext cx="423956" cy="818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399"/>
                    </a:moveTo>
                    <a:cubicBezTo>
                      <a:pt x="21600" y="2171"/>
                      <a:pt x="16765" y="2798"/>
                      <a:pt x="10800" y="2798"/>
                    </a:cubicBezTo>
                    <a:cubicBezTo>
                      <a:pt x="4835" y="2798"/>
                      <a:pt x="0" y="2171"/>
                      <a:pt x="0" y="1399"/>
                    </a:cubicBezTo>
                    <a:cubicBezTo>
                      <a:pt x="0" y="626"/>
                      <a:pt x="4835" y="0"/>
                      <a:pt x="10800" y="0"/>
                    </a:cubicBezTo>
                    <a:cubicBezTo>
                      <a:pt x="16765" y="0"/>
                      <a:pt x="21600" y="626"/>
                      <a:pt x="21600" y="1399"/>
                    </a:cubicBezTo>
                    <a:lnTo>
                      <a:pt x="21600" y="20201"/>
                    </a:lnTo>
                    <a:cubicBezTo>
                      <a:pt x="21600" y="20974"/>
                      <a:pt x="16765" y="21600"/>
                      <a:pt x="10800" y="21600"/>
                    </a:cubicBezTo>
                    <a:cubicBezTo>
                      <a:pt x="4835" y="21600"/>
                      <a:pt x="0" y="20974"/>
                      <a:pt x="0" y="20201"/>
                    </a:cubicBezTo>
                    <a:lnTo>
                      <a:pt x="0" y="1399"/>
                    </a:ln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80" name="TextBox 141"/>
            <p:cNvSpPr txBox="1"/>
            <p:nvPr/>
          </p:nvSpPr>
          <p:spPr>
            <a:xfrm>
              <a:off x="2350597" y="0"/>
              <a:ext cx="2208689" cy="751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200"/>
              </a:lvl1pPr>
            </a:lstStyle>
            <a:p>
              <a:pPr/>
              <a:r>
                <a:t>Word Semantic Composition</a:t>
              </a:r>
            </a:p>
          </p:txBody>
        </p:sp>
        <p:sp>
          <p:nvSpPr>
            <p:cNvPr id="381" name="TextBox 142"/>
            <p:cNvSpPr txBox="1"/>
            <p:nvPr/>
          </p:nvSpPr>
          <p:spPr>
            <a:xfrm>
              <a:off x="4445656" y="16941"/>
              <a:ext cx="2941745" cy="751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200"/>
              </a:lvl1pPr>
            </a:lstStyle>
            <a:p>
              <a:pPr/>
              <a:r>
                <a:t>High-level Semantic Features</a:t>
              </a:r>
            </a:p>
          </p:txBody>
        </p:sp>
        <p:sp>
          <p:nvSpPr>
            <p:cNvPr id="382" name="Right Arrow 66"/>
            <p:cNvSpPr/>
            <p:nvPr/>
          </p:nvSpPr>
          <p:spPr>
            <a:xfrm>
              <a:off x="2520760" y="1104823"/>
              <a:ext cx="336551" cy="201069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3" name="Right Arrow 67"/>
            <p:cNvSpPr/>
            <p:nvPr/>
          </p:nvSpPr>
          <p:spPr>
            <a:xfrm>
              <a:off x="1001059" y="1130574"/>
              <a:ext cx="305144" cy="187397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4" name="Right Arrow 172"/>
            <p:cNvSpPr/>
            <p:nvPr/>
          </p:nvSpPr>
          <p:spPr>
            <a:xfrm>
              <a:off x="4101898" y="1131116"/>
              <a:ext cx="336551" cy="201069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5" name="TextBox 151"/>
            <p:cNvSpPr txBox="1"/>
            <p:nvPr/>
          </p:nvSpPr>
          <p:spPr>
            <a:xfrm>
              <a:off x="0" y="169275"/>
              <a:ext cx="951109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200"/>
              </a:lvl1pPr>
            </a:lstStyle>
            <a:p>
              <a:pPr/>
              <a:r>
                <a:t>Words</a:t>
              </a:r>
            </a:p>
          </p:txBody>
        </p:sp>
        <p:sp>
          <p:nvSpPr>
            <p:cNvPr id="386" name="TextBox 152"/>
            <p:cNvSpPr txBox="1"/>
            <p:nvPr/>
          </p:nvSpPr>
          <p:spPr>
            <a:xfrm>
              <a:off x="1113483" y="11102"/>
              <a:ext cx="1407277" cy="751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2200"/>
              </a:pPr>
              <a:r>
                <a:t>Word </a:t>
              </a:r>
            </a:p>
            <a:p>
              <a:pPr algn="ctr">
                <a:defRPr b="1" sz="2200"/>
              </a:pPr>
              <a:r>
                <a:t>Vectors</a:t>
              </a:r>
            </a:p>
          </p:txBody>
        </p:sp>
        <p:grpSp>
          <p:nvGrpSpPr>
            <p:cNvPr id="393" name="Group 19"/>
            <p:cNvGrpSpPr/>
            <p:nvPr/>
          </p:nvGrpSpPr>
          <p:grpSpPr>
            <a:xfrm>
              <a:off x="1539722" y="898395"/>
              <a:ext cx="611281" cy="614453"/>
              <a:chOff x="0" y="0"/>
              <a:chExt cx="611280" cy="614452"/>
            </a:xfrm>
          </p:grpSpPr>
          <p:sp>
            <p:nvSpPr>
              <p:cNvPr id="387" name="Straight Arrow Connector 173"/>
              <p:cNvSpPr/>
              <p:nvPr/>
            </p:nvSpPr>
            <p:spPr>
              <a:xfrm>
                <a:off x="5120" y="307226"/>
                <a:ext cx="606161" cy="1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388" name="Straight Arrow Connector 171"/>
              <p:cNvSpPr/>
              <p:nvPr/>
            </p:nvSpPr>
            <p:spPr>
              <a:xfrm flipV="1">
                <a:off x="308200" y="0"/>
                <a:ext cx="1" cy="614452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389" name="Straight Arrow Connector 168"/>
              <p:cNvSpPr/>
              <p:nvPr/>
            </p:nvSpPr>
            <p:spPr>
              <a:xfrm>
                <a:off x="309907" y="307225"/>
                <a:ext cx="256172" cy="153039"/>
              </a:xfrm>
              <a:prstGeom prst="line">
                <a:avLst/>
              </a:prstGeom>
              <a:noFill/>
              <a:ln w="12700" cap="flat">
                <a:solidFill>
                  <a:schemeClr val="accent3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390" name="Flowchart: Connector 169"/>
              <p:cNvSpPr/>
              <p:nvPr/>
            </p:nvSpPr>
            <p:spPr>
              <a:xfrm>
                <a:off x="5121" y="-1"/>
                <a:ext cx="606161" cy="614454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dash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1" name="Straight Arrow Connector 170"/>
              <p:cNvSpPr/>
              <p:nvPr/>
            </p:nvSpPr>
            <p:spPr>
              <a:xfrm flipV="1">
                <a:off x="309907" y="979"/>
                <a:ext cx="80995" cy="306247"/>
              </a:xfrm>
              <a:prstGeom prst="line">
                <a:avLst/>
              </a:prstGeom>
              <a:noFill/>
              <a:ln w="12700" cap="flat">
                <a:solidFill>
                  <a:schemeClr val="accent2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392" name="Straight Arrow Connector 167"/>
              <p:cNvSpPr/>
              <p:nvPr/>
            </p:nvSpPr>
            <p:spPr>
              <a:xfrm flipH="1">
                <a:off x="0" y="306962"/>
                <a:ext cx="309908" cy="121001"/>
              </a:xfrm>
              <a:prstGeom prst="line">
                <a:avLst/>
              </a:prstGeom>
              <a:noFill/>
              <a:ln w="12700" cap="flat">
                <a:solidFill>
                  <a:schemeClr val="accent6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</p:grpSp>
        <p:grpSp>
          <p:nvGrpSpPr>
            <p:cNvPr id="402" name="Group 20"/>
            <p:cNvGrpSpPr/>
            <p:nvPr/>
          </p:nvGrpSpPr>
          <p:grpSpPr>
            <a:xfrm>
              <a:off x="3094032" y="924424"/>
              <a:ext cx="611281" cy="614453"/>
              <a:chOff x="0" y="2634"/>
              <a:chExt cx="611280" cy="614452"/>
            </a:xfrm>
          </p:grpSpPr>
          <p:grpSp>
            <p:nvGrpSpPr>
              <p:cNvPr id="400" name="Group 267"/>
              <p:cNvGrpSpPr/>
              <p:nvPr/>
            </p:nvGrpSpPr>
            <p:grpSpPr>
              <a:xfrm>
                <a:off x="0" y="2634"/>
                <a:ext cx="611281" cy="614453"/>
                <a:chOff x="0" y="0"/>
                <a:chExt cx="611280" cy="614452"/>
              </a:xfrm>
            </p:grpSpPr>
            <p:sp>
              <p:nvSpPr>
                <p:cNvPr id="394" name="Straight Arrow Connector 173"/>
                <p:cNvSpPr/>
                <p:nvPr/>
              </p:nvSpPr>
              <p:spPr>
                <a:xfrm>
                  <a:off x="5120" y="307226"/>
                  <a:ext cx="606161" cy="1"/>
                </a:xfrm>
                <a:prstGeom prst="line">
                  <a:avLst/>
                </a:prstGeom>
                <a:noFill/>
                <a:ln w="12700" cap="flat">
                  <a:solidFill>
                    <a:schemeClr val="accent1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395" name="Straight Arrow Connector 171"/>
                <p:cNvSpPr/>
                <p:nvPr/>
              </p:nvSpPr>
              <p:spPr>
                <a:xfrm flipV="1">
                  <a:off x="308200" y="0"/>
                  <a:ext cx="1" cy="614452"/>
                </a:xfrm>
                <a:prstGeom prst="line">
                  <a:avLst/>
                </a:prstGeom>
                <a:noFill/>
                <a:ln w="12700" cap="flat">
                  <a:solidFill>
                    <a:schemeClr val="accent1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396" name="Straight Arrow Connector 168"/>
                <p:cNvSpPr/>
                <p:nvPr/>
              </p:nvSpPr>
              <p:spPr>
                <a:xfrm>
                  <a:off x="309907" y="307225"/>
                  <a:ext cx="256172" cy="153039"/>
                </a:xfrm>
                <a:prstGeom prst="line">
                  <a:avLst/>
                </a:prstGeom>
                <a:noFill/>
                <a:ln w="12700" cap="flat">
                  <a:solidFill>
                    <a:schemeClr val="accent3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397" name="Flowchart: Connector 169"/>
                <p:cNvSpPr/>
                <p:nvPr/>
              </p:nvSpPr>
              <p:spPr>
                <a:xfrm>
                  <a:off x="5121" y="-1"/>
                  <a:ext cx="606161" cy="614454"/>
                </a:xfrm>
                <a:prstGeom prst="ellips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dash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98" name="Straight Arrow Connector 170"/>
                <p:cNvSpPr/>
                <p:nvPr/>
              </p:nvSpPr>
              <p:spPr>
                <a:xfrm flipV="1">
                  <a:off x="309907" y="979"/>
                  <a:ext cx="80995" cy="306247"/>
                </a:xfrm>
                <a:prstGeom prst="line">
                  <a:avLst/>
                </a:prstGeom>
                <a:noFill/>
                <a:ln w="12700" cap="flat">
                  <a:solidFill>
                    <a:schemeClr val="accent2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399" name="Straight Arrow Connector 167"/>
                <p:cNvSpPr/>
                <p:nvPr/>
              </p:nvSpPr>
              <p:spPr>
                <a:xfrm flipH="1">
                  <a:off x="0" y="306962"/>
                  <a:ext cx="309908" cy="121001"/>
                </a:xfrm>
                <a:prstGeom prst="line">
                  <a:avLst/>
                </a:prstGeom>
                <a:noFill/>
                <a:ln w="12700" cap="flat">
                  <a:solidFill>
                    <a:schemeClr val="accent6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</p:grpSp>
          <p:sp>
            <p:nvSpPr>
              <p:cNvPr id="401" name="Oval 158"/>
              <p:cNvSpPr/>
              <p:nvPr/>
            </p:nvSpPr>
            <p:spPr>
              <a:xfrm rot="18797117">
                <a:off x="58409" y="163910"/>
                <a:ext cx="508843" cy="29077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403" name="TextBox 33"/>
            <p:cNvSpPr txBox="1"/>
            <p:nvPr/>
          </p:nvSpPr>
          <p:spPr>
            <a:xfrm>
              <a:off x="6092999" y="946167"/>
              <a:ext cx="28803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…</a:t>
              </a:r>
            </a:p>
          </p:txBody>
        </p:sp>
        <p:grpSp>
          <p:nvGrpSpPr>
            <p:cNvPr id="413" name="组合 4"/>
            <p:cNvGrpSpPr/>
            <p:nvPr/>
          </p:nvGrpSpPr>
          <p:grpSpPr>
            <a:xfrm>
              <a:off x="4695049" y="848258"/>
              <a:ext cx="606161" cy="614454"/>
              <a:chOff x="1375" y="2634"/>
              <a:chExt cx="606159" cy="614452"/>
            </a:xfrm>
          </p:grpSpPr>
          <p:grpSp>
            <p:nvGrpSpPr>
              <p:cNvPr id="411" name="Group 31"/>
              <p:cNvGrpSpPr/>
              <p:nvPr/>
            </p:nvGrpSpPr>
            <p:grpSpPr>
              <a:xfrm>
                <a:off x="1375" y="2634"/>
                <a:ext cx="606161" cy="614453"/>
                <a:chOff x="1375" y="2634"/>
                <a:chExt cx="606159" cy="614452"/>
              </a:xfrm>
            </p:grpSpPr>
            <p:grpSp>
              <p:nvGrpSpPr>
                <p:cNvPr id="409" name="Group 275"/>
                <p:cNvGrpSpPr/>
                <p:nvPr/>
              </p:nvGrpSpPr>
              <p:grpSpPr>
                <a:xfrm>
                  <a:off x="1375" y="2634"/>
                  <a:ext cx="606161" cy="614453"/>
                  <a:chOff x="1375" y="2634"/>
                  <a:chExt cx="606159" cy="614452"/>
                </a:xfrm>
              </p:grpSpPr>
              <p:grpSp>
                <p:nvGrpSpPr>
                  <p:cNvPr id="407" name="Group 276"/>
                  <p:cNvGrpSpPr/>
                  <p:nvPr/>
                </p:nvGrpSpPr>
                <p:grpSpPr>
                  <a:xfrm>
                    <a:off x="1375" y="2634"/>
                    <a:ext cx="606161" cy="614453"/>
                    <a:chOff x="0" y="0"/>
                    <a:chExt cx="606160" cy="614452"/>
                  </a:xfrm>
                </p:grpSpPr>
                <p:sp>
                  <p:nvSpPr>
                    <p:cNvPr id="404" name="Straight Arrow Connector 173"/>
                    <p:cNvSpPr/>
                    <p:nvPr/>
                  </p:nvSpPr>
                  <p:spPr>
                    <a:xfrm>
                      <a:off x="-1" y="307226"/>
                      <a:ext cx="606161" cy="1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405" name="Straight Arrow Connector 171"/>
                    <p:cNvSpPr/>
                    <p:nvPr/>
                  </p:nvSpPr>
                  <p:spPr>
                    <a:xfrm flipV="1">
                      <a:off x="303079" y="0"/>
                      <a:ext cx="1" cy="614452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406" name="Flowchart: Connector 169"/>
                    <p:cNvSpPr/>
                    <p:nvPr/>
                  </p:nvSpPr>
                  <p:spPr>
                    <a:xfrm>
                      <a:off x="0" y="-1"/>
                      <a:ext cx="606160" cy="614454"/>
                    </a:xfrm>
                    <a:prstGeom prst="ellipse">
                      <a:avLst/>
                    </a:prstGeom>
                    <a:noFill/>
                    <a:ln w="25400" cap="flat">
                      <a:solidFill>
                        <a:srgbClr val="000000"/>
                      </a:solidFill>
                      <a:prstDash val="dash"/>
                      <a:round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</a:p>
                  </p:txBody>
                </p:sp>
              </p:grpSp>
              <p:sp>
                <p:nvSpPr>
                  <p:cNvPr id="408" name="Oval 158"/>
                  <p:cNvSpPr/>
                  <p:nvPr/>
                </p:nvSpPr>
                <p:spPr>
                  <a:xfrm rot="18797117">
                    <a:off x="36518" y="167493"/>
                    <a:ext cx="538384" cy="290779"/>
                  </a:xfrm>
                  <a:prstGeom prst="ellips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</p:grpSp>
            <p:sp>
              <p:nvSpPr>
                <p:cNvPr id="410" name="Straight Arrow Connector 168"/>
                <p:cNvSpPr/>
                <p:nvPr/>
              </p:nvSpPr>
              <p:spPr>
                <a:xfrm>
                  <a:off x="303078" y="309860"/>
                  <a:ext cx="215687" cy="217242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</p:grpSp>
          <p:sp>
            <p:nvSpPr>
              <p:cNvPr id="412" name="Straight Connector 35"/>
              <p:cNvSpPr/>
              <p:nvPr/>
            </p:nvSpPr>
            <p:spPr>
              <a:xfrm>
                <a:off x="306175" y="310760"/>
                <a:ext cx="105837" cy="105972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</p:grpSp>
        <p:grpSp>
          <p:nvGrpSpPr>
            <p:cNvPr id="423" name="组合 6"/>
            <p:cNvGrpSpPr/>
            <p:nvPr/>
          </p:nvGrpSpPr>
          <p:grpSpPr>
            <a:xfrm>
              <a:off x="5459311" y="862888"/>
              <a:ext cx="606161" cy="614453"/>
              <a:chOff x="1375" y="2634"/>
              <a:chExt cx="606159" cy="614452"/>
            </a:xfrm>
          </p:grpSpPr>
          <p:grpSp>
            <p:nvGrpSpPr>
              <p:cNvPr id="421" name="Group 29"/>
              <p:cNvGrpSpPr/>
              <p:nvPr/>
            </p:nvGrpSpPr>
            <p:grpSpPr>
              <a:xfrm>
                <a:off x="1375" y="2634"/>
                <a:ext cx="606161" cy="614453"/>
                <a:chOff x="1375" y="2634"/>
                <a:chExt cx="606159" cy="614452"/>
              </a:xfrm>
            </p:grpSpPr>
            <p:grpSp>
              <p:nvGrpSpPr>
                <p:cNvPr id="419" name="Group 303"/>
                <p:cNvGrpSpPr/>
                <p:nvPr/>
              </p:nvGrpSpPr>
              <p:grpSpPr>
                <a:xfrm>
                  <a:off x="1375" y="2634"/>
                  <a:ext cx="606161" cy="614453"/>
                  <a:chOff x="1375" y="2634"/>
                  <a:chExt cx="606159" cy="614452"/>
                </a:xfrm>
              </p:grpSpPr>
              <p:grpSp>
                <p:nvGrpSpPr>
                  <p:cNvPr id="417" name="Group 304"/>
                  <p:cNvGrpSpPr/>
                  <p:nvPr/>
                </p:nvGrpSpPr>
                <p:grpSpPr>
                  <a:xfrm>
                    <a:off x="1375" y="2634"/>
                    <a:ext cx="606161" cy="614453"/>
                    <a:chOff x="0" y="0"/>
                    <a:chExt cx="606160" cy="614452"/>
                  </a:xfrm>
                </p:grpSpPr>
                <p:sp>
                  <p:nvSpPr>
                    <p:cNvPr id="414" name="Straight Arrow Connector 173"/>
                    <p:cNvSpPr/>
                    <p:nvPr/>
                  </p:nvSpPr>
                  <p:spPr>
                    <a:xfrm>
                      <a:off x="-1" y="307226"/>
                      <a:ext cx="606161" cy="1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415" name="Straight Arrow Connector 171"/>
                    <p:cNvSpPr/>
                    <p:nvPr/>
                  </p:nvSpPr>
                  <p:spPr>
                    <a:xfrm flipV="1">
                      <a:off x="303079" y="0"/>
                      <a:ext cx="1" cy="614452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416" name="Flowchart: Connector 169"/>
                    <p:cNvSpPr/>
                    <p:nvPr/>
                  </p:nvSpPr>
                  <p:spPr>
                    <a:xfrm>
                      <a:off x="0" y="-1"/>
                      <a:ext cx="606160" cy="614454"/>
                    </a:xfrm>
                    <a:prstGeom prst="ellipse">
                      <a:avLst/>
                    </a:prstGeom>
                    <a:noFill/>
                    <a:ln w="25400" cap="flat">
                      <a:solidFill>
                        <a:srgbClr val="000000"/>
                      </a:solidFill>
                      <a:prstDash val="dash"/>
                      <a:round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</a:p>
                  </p:txBody>
                </p:sp>
              </p:grpSp>
              <p:sp>
                <p:nvSpPr>
                  <p:cNvPr id="418" name="Oval 158"/>
                  <p:cNvSpPr/>
                  <p:nvPr/>
                </p:nvSpPr>
                <p:spPr>
                  <a:xfrm rot="18797117">
                    <a:off x="39290" y="166873"/>
                    <a:ext cx="534009" cy="290779"/>
                  </a:xfrm>
                  <a:prstGeom prst="ellips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</p:grpSp>
            <p:sp>
              <p:nvSpPr>
                <p:cNvPr id="420" name="Straight Arrow Connector 168"/>
                <p:cNvSpPr/>
                <p:nvPr/>
              </p:nvSpPr>
              <p:spPr>
                <a:xfrm>
                  <a:off x="303078" y="309860"/>
                  <a:ext cx="107155" cy="3056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</p:grpSp>
          <p:sp>
            <p:nvSpPr>
              <p:cNvPr id="422" name="Straight Connector 319"/>
              <p:cNvSpPr/>
              <p:nvPr/>
            </p:nvSpPr>
            <p:spPr>
              <a:xfrm flipH="1" flipV="1">
                <a:off x="303079" y="308264"/>
                <a:ext cx="52592" cy="146982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</p:grpSp>
        <p:grpSp>
          <p:nvGrpSpPr>
            <p:cNvPr id="433" name="组合 7"/>
            <p:cNvGrpSpPr/>
            <p:nvPr/>
          </p:nvGrpSpPr>
          <p:grpSpPr>
            <a:xfrm>
              <a:off x="6417562" y="859367"/>
              <a:ext cx="606161" cy="614453"/>
              <a:chOff x="1375" y="2634"/>
              <a:chExt cx="606159" cy="614452"/>
            </a:xfrm>
          </p:grpSpPr>
          <p:grpSp>
            <p:nvGrpSpPr>
              <p:cNvPr id="431" name="Group 30"/>
              <p:cNvGrpSpPr/>
              <p:nvPr/>
            </p:nvGrpSpPr>
            <p:grpSpPr>
              <a:xfrm>
                <a:off x="1375" y="2634"/>
                <a:ext cx="606161" cy="614453"/>
                <a:chOff x="1375" y="2634"/>
                <a:chExt cx="606159" cy="614452"/>
              </a:xfrm>
            </p:grpSpPr>
            <p:grpSp>
              <p:nvGrpSpPr>
                <p:cNvPr id="429" name="Group 310"/>
                <p:cNvGrpSpPr/>
                <p:nvPr/>
              </p:nvGrpSpPr>
              <p:grpSpPr>
                <a:xfrm>
                  <a:off x="1375" y="2634"/>
                  <a:ext cx="606161" cy="614453"/>
                  <a:chOff x="1375" y="2634"/>
                  <a:chExt cx="606159" cy="614452"/>
                </a:xfrm>
              </p:grpSpPr>
              <p:grpSp>
                <p:nvGrpSpPr>
                  <p:cNvPr id="427" name="Group 311"/>
                  <p:cNvGrpSpPr/>
                  <p:nvPr/>
                </p:nvGrpSpPr>
                <p:grpSpPr>
                  <a:xfrm>
                    <a:off x="1375" y="2634"/>
                    <a:ext cx="606161" cy="614453"/>
                    <a:chOff x="0" y="0"/>
                    <a:chExt cx="606160" cy="614452"/>
                  </a:xfrm>
                </p:grpSpPr>
                <p:sp>
                  <p:nvSpPr>
                    <p:cNvPr id="424" name="Straight Arrow Connector 173"/>
                    <p:cNvSpPr/>
                    <p:nvPr/>
                  </p:nvSpPr>
                  <p:spPr>
                    <a:xfrm>
                      <a:off x="-1" y="307226"/>
                      <a:ext cx="606161" cy="1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425" name="Straight Arrow Connector 171"/>
                    <p:cNvSpPr/>
                    <p:nvPr/>
                  </p:nvSpPr>
                  <p:spPr>
                    <a:xfrm flipV="1">
                      <a:off x="303079" y="0"/>
                      <a:ext cx="1" cy="614452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426" name="Flowchart: Connector 169"/>
                    <p:cNvSpPr/>
                    <p:nvPr/>
                  </p:nvSpPr>
                  <p:spPr>
                    <a:xfrm>
                      <a:off x="0" y="-1"/>
                      <a:ext cx="606160" cy="614454"/>
                    </a:xfrm>
                    <a:prstGeom prst="ellipse">
                      <a:avLst/>
                    </a:prstGeom>
                    <a:noFill/>
                    <a:ln w="25400" cap="flat">
                      <a:solidFill>
                        <a:srgbClr val="000000"/>
                      </a:solidFill>
                      <a:prstDash val="dash"/>
                      <a:round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</a:p>
                  </p:txBody>
                </p:sp>
              </p:grpSp>
              <p:sp>
                <p:nvSpPr>
                  <p:cNvPr id="428" name="Oval 158"/>
                  <p:cNvSpPr/>
                  <p:nvPr/>
                </p:nvSpPr>
                <p:spPr>
                  <a:xfrm rot="18797117">
                    <a:off x="48110" y="166056"/>
                    <a:ext cx="517909" cy="290779"/>
                  </a:xfrm>
                  <a:prstGeom prst="ellips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</p:grpSp>
            <p:sp>
              <p:nvSpPr>
                <p:cNvPr id="430" name="Straight Arrow Connector 168"/>
                <p:cNvSpPr/>
                <p:nvPr/>
              </p:nvSpPr>
              <p:spPr>
                <a:xfrm flipH="1" flipV="1">
                  <a:off x="218302" y="11713"/>
                  <a:ext cx="84777" cy="2981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</p:grpSp>
          <p:sp>
            <p:nvSpPr>
              <p:cNvPr id="432" name="Straight Connector 320"/>
              <p:cNvSpPr/>
              <p:nvPr/>
            </p:nvSpPr>
            <p:spPr>
              <a:xfrm flipH="1" flipV="1">
                <a:off x="262571" y="143122"/>
                <a:ext cx="41885" cy="154231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</p:grpSp>
      </p:grpSp>
      <p:sp>
        <p:nvSpPr>
          <p:cNvPr id="435" name="Flowchart: Connector 176"/>
          <p:cNvSpPr/>
          <p:nvPr/>
        </p:nvSpPr>
        <p:spPr>
          <a:xfrm>
            <a:off x="1164167" y="2676064"/>
            <a:ext cx="150867" cy="132681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6" name="Flowchart: Connector 177"/>
          <p:cNvSpPr/>
          <p:nvPr/>
        </p:nvSpPr>
        <p:spPr>
          <a:xfrm>
            <a:off x="1011711" y="2893516"/>
            <a:ext cx="150867" cy="132681"/>
          </a:xfrm>
          <a:prstGeom prst="ellipse">
            <a:avLst/>
          </a:prstGeom>
          <a:solidFill>
            <a:schemeClr val="accent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7" name="Flowchart: Connector 178"/>
          <p:cNvSpPr/>
          <p:nvPr/>
        </p:nvSpPr>
        <p:spPr>
          <a:xfrm>
            <a:off x="1181648" y="3101010"/>
            <a:ext cx="150867" cy="132681"/>
          </a:xfrm>
          <a:prstGeom prst="ellipse">
            <a:avLst/>
          </a:prstGeom>
          <a:solidFill>
            <a:srgbClr val="00B050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Semantic Hilbert Space</a:t>
            </a:r>
          </a:p>
        </p:txBody>
      </p:sp>
      <p:sp>
        <p:nvSpPr>
          <p:cNvPr id="440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46" name="组合 8"/>
          <p:cNvGrpSpPr/>
          <p:nvPr/>
        </p:nvGrpSpPr>
        <p:grpSpPr>
          <a:xfrm>
            <a:off x="635345" y="1822535"/>
            <a:ext cx="951110" cy="1494677"/>
            <a:chOff x="0" y="169275"/>
            <a:chExt cx="951108" cy="1494676"/>
          </a:xfrm>
        </p:grpSpPr>
        <p:grpSp>
          <p:nvGrpSpPr>
            <p:cNvPr id="444" name="Can 174"/>
            <p:cNvGrpSpPr/>
            <p:nvPr/>
          </p:nvGrpSpPr>
          <p:grpSpPr>
            <a:xfrm>
              <a:off x="316843" y="845625"/>
              <a:ext cx="423957" cy="818328"/>
              <a:chOff x="-1" y="0"/>
              <a:chExt cx="423955" cy="818327"/>
            </a:xfrm>
          </p:grpSpPr>
          <p:sp>
            <p:nvSpPr>
              <p:cNvPr id="441" name="Shape"/>
              <p:cNvSpPr/>
              <p:nvPr/>
            </p:nvSpPr>
            <p:spPr>
              <a:xfrm>
                <a:off x="-1" y="0"/>
                <a:ext cx="423955" cy="818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399"/>
                    </a:moveTo>
                    <a:cubicBezTo>
                      <a:pt x="0" y="626"/>
                      <a:pt x="4835" y="0"/>
                      <a:pt x="10800" y="0"/>
                    </a:cubicBezTo>
                    <a:cubicBezTo>
                      <a:pt x="16765" y="0"/>
                      <a:pt x="21600" y="626"/>
                      <a:pt x="21600" y="1399"/>
                    </a:cubicBezTo>
                    <a:lnTo>
                      <a:pt x="21600" y="20201"/>
                    </a:lnTo>
                    <a:cubicBezTo>
                      <a:pt x="21600" y="20974"/>
                      <a:pt x="16765" y="21600"/>
                      <a:pt x="10800" y="21600"/>
                    </a:cubicBezTo>
                    <a:cubicBezTo>
                      <a:pt x="4835" y="21600"/>
                      <a:pt x="0" y="20974"/>
                      <a:pt x="0" y="20201"/>
                    </a:cubicBezTo>
                    <a:close/>
                  </a:path>
                </a:pathLst>
              </a:cu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2" name="Oval"/>
              <p:cNvSpPr/>
              <p:nvPr/>
            </p:nvSpPr>
            <p:spPr>
              <a:xfrm>
                <a:off x="-1" y="-1"/>
                <a:ext cx="423956" cy="105989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3" name="Line"/>
              <p:cNvSpPr/>
              <p:nvPr/>
            </p:nvSpPr>
            <p:spPr>
              <a:xfrm>
                <a:off x="-2" y="0"/>
                <a:ext cx="423956" cy="818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399"/>
                    </a:moveTo>
                    <a:cubicBezTo>
                      <a:pt x="21600" y="2171"/>
                      <a:pt x="16765" y="2798"/>
                      <a:pt x="10800" y="2798"/>
                    </a:cubicBezTo>
                    <a:cubicBezTo>
                      <a:pt x="4835" y="2798"/>
                      <a:pt x="0" y="2171"/>
                      <a:pt x="0" y="1399"/>
                    </a:cubicBezTo>
                    <a:cubicBezTo>
                      <a:pt x="0" y="626"/>
                      <a:pt x="4835" y="0"/>
                      <a:pt x="10800" y="0"/>
                    </a:cubicBezTo>
                    <a:cubicBezTo>
                      <a:pt x="16765" y="0"/>
                      <a:pt x="21600" y="626"/>
                      <a:pt x="21600" y="1399"/>
                    </a:cubicBezTo>
                    <a:lnTo>
                      <a:pt x="21600" y="20201"/>
                    </a:lnTo>
                    <a:cubicBezTo>
                      <a:pt x="21600" y="20974"/>
                      <a:pt x="16765" y="21600"/>
                      <a:pt x="10800" y="21600"/>
                    </a:cubicBezTo>
                    <a:cubicBezTo>
                      <a:pt x="4835" y="21600"/>
                      <a:pt x="0" y="20974"/>
                      <a:pt x="0" y="20201"/>
                    </a:cubicBezTo>
                    <a:lnTo>
                      <a:pt x="0" y="1399"/>
                    </a:ln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445" name="TextBox 151"/>
            <p:cNvSpPr txBox="1"/>
            <p:nvPr/>
          </p:nvSpPr>
          <p:spPr>
            <a:xfrm>
              <a:off x="0" y="169275"/>
              <a:ext cx="951109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200"/>
              </a:lvl1pPr>
            </a:lstStyle>
            <a:p>
              <a:pPr/>
              <a:r>
                <a:t>Words</a:t>
              </a:r>
            </a:p>
          </p:txBody>
        </p:sp>
      </p:grpSp>
      <p:sp>
        <p:nvSpPr>
          <p:cNvPr id="447" name="Flowchart: Connector 176"/>
          <p:cNvSpPr/>
          <p:nvPr/>
        </p:nvSpPr>
        <p:spPr>
          <a:xfrm>
            <a:off x="1164167" y="2676064"/>
            <a:ext cx="150867" cy="132681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8" name="Flowchart: Connector 177"/>
          <p:cNvSpPr/>
          <p:nvPr/>
        </p:nvSpPr>
        <p:spPr>
          <a:xfrm>
            <a:off x="1011711" y="2893516"/>
            <a:ext cx="150867" cy="132681"/>
          </a:xfrm>
          <a:prstGeom prst="ellipse">
            <a:avLst/>
          </a:prstGeom>
          <a:solidFill>
            <a:schemeClr val="accent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9" name="Flowchart: Connector 178"/>
          <p:cNvSpPr/>
          <p:nvPr/>
        </p:nvSpPr>
        <p:spPr>
          <a:xfrm>
            <a:off x="1181648" y="3101010"/>
            <a:ext cx="150867" cy="132681"/>
          </a:xfrm>
          <a:prstGeom prst="ellipse">
            <a:avLst/>
          </a:prstGeom>
          <a:solidFill>
            <a:srgbClr val="00B050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0" name="a sentence is considered as a bag of words"/>
          <p:cNvSpPr txBox="1"/>
          <p:nvPr/>
        </p:nvSpPr>
        <p:spPr>
          <a:xfrm>
            <a:off x="2662877" y="4290638"/>
            <a:ext cx="446819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 sentence is considered as a bag of words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Semantic Hilbert Space</a:t>
            </a:r>
          </a:p>
        </p:txBody>
      </p:sp>
      <p:sp>
        <p:nvSpPr>
          <p:cNvPr id="453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68" name="组合 8"/>
          <p:cNvGrpSpPr/>
          <p:nvPr/>
        </p:nvGrpSpPr>
        <p:grpSpPr>
          <a:xfrm>
            <a:off x="635345" y="1664362"/>
            <a:ext cx="2520761" cy="1652850"/>
            <a:chOff x="0" y="11102"/>
            <a:chExt cx="2520759" cy="1652849"/>
          </a:xfrm>
        </p:grpSpPr>
        <p:grpSp>
          <p:nvGrpSpPr>
            <p:cNvPr id="457" name="Can 174"/>
            <p:cNvGrpSpPr/>
            <p:nvPr/>
          </p:nvGrpSpPr>
          <p:grpSpPr>
            <a:xfrm>
              <a:off x="316843" y="845625"/>
              <a:ext cx="423957" cy="818328"/>
              <a:chOff x="-1" y="0"/>
              <a:chExt cx="423955" cy="818327"/>
            </a:xfrm>
          </p:grpSpPr>
          <p:sp>
            <p:nvSpPr>
              <p:cNvPr id="454" name="Shape"/>
              <p:cNvSpPr/>
              <p:nvPr/>
            </p:nvSpPr>
            <p:spPr>
              <a:xfrm>
                <a:off x="-1" y="0"/>
                <a:ext cx="423955" cy="818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399"/>
                    </a:moveTo>
                    <a:cubicBezTo>
                      <a:pt x="0" y="626"/>
                      <a:pt x="4835" y="0"/>
                      <a:pt x="10800" y="0"/>
                    </a:cubicBezTo>
                    <a:cubicBezTo>
                      <a:pt x="16765" y="0"/>
                      <a:pt x="21600" y="626"/>
                      <a:pt x="21600" y="1399"/>
                    </a:cubicBezTo>
                    <a:lnTo>
                      <a:pt x="21600" y="20201"/>
                    </a:lnTo>
                    <a:cubicBezTo>
                      <a:pt x="21600" y="20974"/>
                      <a:pt x="16765" y="21600"/>
                      <a:pt x="10800" y="21600"/>
                    </a:cubicBezTo>
                    <a:cubicBezTo>
                      <a:pt x="4835" y="21600"/>
                      <a:pt x="0" y="20974"/>
                      <a:pt x="0" y="20201"/>
                    </a:cubicBezTo>
                    <a:close/>
                  </a:path>
                </a:pathLst>
              </a:cu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55" name="Oval"/>
              <p:cNvSpPr/>
              <p:nvPr/>
            </p:nvSpPr>
            <p:spPr>
              <a:xfrm>
                <a:off x="-1" y="-1"/>
                <a:ext cx="423956" cy="105989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56" name="Line"/>
              <p:cNvSpPr/>
              <p:nvPr/>
            </p:nvSpPr>
            <p:spPr>
              <a:xfrm>
                <a:off x="-2" y="0"/>
                <a:ext cx="423956" cy="818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399"/>
                    </a:moveTo>
                    <a:cubicBezTo>
                      <a:pt x="21600" y="2171"/>
                      <a:pt x="16765" y="2798"/>
                      <a:pt x="10800" y="2798"/>
                    </a:cubicBezTo>
                    <a:cubicBezTo>
                      <a:pt x="4835" y="2798"/>
                      <a:pt x="0" y="2171"/>
                      <a:pt x="0" y="1399"/>
                    </a:cubicBezTo>
                    <a:cubicBezTo>
                      <a:pt x="0" y="626"/>
                      <a:pt x="4835" y="0"/>
                      <a:pt x="10800" y="0"/>
                    </a:cubicBezTo>
                    <a:cubicBezTo>
                      <a:pt x="16765" y="0"/>
                      <a:pt x="21600" y="626"/>
                      <a:pt x="21600" y="1399"/>
                    </a:cubicBezTo>
                    <a:lnTo>
                      <a:pt x="21600" y="20201"/>
                    </a:lnTo>
                    <a:cubicBezTo>
                      <a:pt x="21600" y="20974"/>
                      <a:pt x="16765" y="21600"/>
                      <a:pt x="10800" y="21600"/>
                    </a:cubicBezTo>
                    <a:cubicBezTo>
                      <a:pt x="4835" y="21600"/>
                      <a:pt x="0" y="20974"/>
                      <a:pt x="0" y="20201"/>
                    </a:cubicBezTo>
                    <a:lnTo>
                      <a:pt x="0" y="1399"/>
                    </a:ln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458" name="Right Arrow 67"/>
            <p:cNvSpPr/>
            <p:nvPr/>
          </p:nvSpPr>
          <p:spPr>
            <a:xfrm>
              <a:off x="1001059" y="1130574"/>
              <a:ext cx="305144" cy="187397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9" name="TextBox 151"/>
            <p:cNvSpPr txBox="1"/>
            <p:nvPr/>
          </p:nvSpPr>
          <p:spPr>
            <a:xfrm>
              <a:off x="0" y="169275"/>
              <a:ext cx="951109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200"/>
              </a:lvl1pPr>
            </a:lstStyle>
            <a:p>
              <a:pPr/>
              <a:r>
                <a:t>Words</a:t>
              </a:r>
            </a:p>
          </p:txBody>
        </p:sp>
        <p:sp>
          <p:nvSpPr>
            <p:cNvPr id="460" name="TextBox 152"/>
            <p:cNvSpPr txBox="1"/>
            <p:nvPr/>
          </p:nvSpPr>
          <p:spPr>
            <a:xfrm>
              <a:off x="1113483" y="11102"/>
              <a:ext cx="1407277" cy="751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2200"/>
              </a:pPr>
              <a:r>
                <a:t>Word </a:t>
              </a:r>
            </a:p>
            <a:p>
              <a:pPr algn="ctr">
                <a:defRPr b="1" sz="2200"/>
              </a:pPr>
              <a:r>
                <a:t>Vectors</a:t>
              </a:r>
            </a:p>
          </p:txBody>
        </p:sp>
        <p:grpSp>
          <p:nvGrpSpPr>
            <p:cNvPr id="467" name="Group 19"/>
            <p:cNvGrpSpPr/>
            <p:nvPr/>
          </p:nvGrpSpPr>
          <p:grpSpPr>
            <a:xfrm>
              <a:off x="1539722" y="898395"/>
              <a:ext cx="611281" cy="614453"/>
              <a:chOff x="0" y="0"/>
              <a:chExt cx="611280" cy="614452"/>
            </a:xfrm>
          </p:grpSpPr>
          <p:sp>
            <p:nvSpPr>
              <p:cNvPr id="461" name="Straight Arrow Connector 173"/>
              <p:cNvSpPr/>
              <p:nvPr/>
            </p:nvSpPr>
            <p:spPr>
              <a:xfrm>
                <a:off x="5120" y="307226"/>
                <a:ext cx="606161" cy="1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462" name="Straight Arrow Connector 171"/>
              <p:cNvSpPr/>
              <p:nvPr/>
            </p:nvSpPr>
            <p:spPr>
              <a:xfrm flipV="1">
                <a:off x="308200" y="0"/>
                <a:ext cx="1" cy="614452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463" name="Straight Arrow Connector 168"/>
              <p:cNvSpPr/>
              <p:nvPr/>
            </p:nvSpPr>
            <p:spPr>
              <a:xfrm>
                <a:off x="309907" y="307225"/>
                <a:ext cx="256172" cy="153039"/>
              </a:xfrm>
              <a:prstGeom prst="line">
                <a:avLst/>
              </a:prstGeom>
              <a:noFill/>
              <a:ln w="12700" cap="flat">
                <a:solidFill>
                  <a:schemeClr val="accent3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464" name="Flowchart: Connector 169"/>
              <p:cNvSpPr/>
              <p:nvPr/>
            </p:nvSpPr>
            <p:spPr>
              <a:xfrm>
                <a:off x="5121" y="-1"/>
                <a:ext cx="606161" cy="614454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dash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65" name="Straight Arrow Connector 170"/>
              <p:cNvSpPr/>
              <p:nvPr/>
            </p:nvSpPr>
            <p:spPr>
              <a:xfrm flipV="1">
                <a:off x="309907" y="979"/>
                <a:ext cx="80995" cy="306247"/>
              </a:xfrm>
              <a:prstGeom prst="line">
                <a:avLst/>
              </a:prstGeom>
              <a:noFill/>
              <a:ln w="12700" cap="flat">
                <a:solidFill>
                  <a:schemeClr val="accent2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466" name="Straight Arrow Connector 167"/>
              <p:cNvSpPr/>
              <p:nvPr/>
            </p:nvSpPr>
            <p:spPr>
              <a:xfrm flipH="1">
                <a:off x="0" y="306962"/>
                <a:ext cx="309908" cy="121001"/>
              </a:xfrm>
              <a:prstGeom prst="line">
                <a:avLst/>
              </a:prstGeom>
              <a:noFill/>
              <a:ln w="12700" cap="flat">
                <a:solidFill>
                  <a:schemeClr val="accent6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</p:grpSp>
      </p:grpSp>
      <p:sp>
        <p:nvSpPr>
          <p:cNvPr id="469" name="Flowchart: Connector 176"/>
          <p:cNvSpPr/>
          <p:nvPr/>
        </p:nvSpPr>
        <p:spPr>
          <a:xfrm>
            <a:off x="1164167" y="2676064"/>
            <a:ext cx="150867" cy="132681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0" name="Flowchart: Connector 177"/>
          <p:cNvSpPr/>
          <p:nvPr/>
        </p:nvSpPr>
        <p:spPr>
          <a:xfrm>
            <a:off x="1011711" y="2893516"/>
            <a:ext cx="150867" cy="132681"/>
          </a:xfrm>
          <a:prstGeom prst="ellipse">
            <a:avLst/>
          </a:prstGeom>
          <a:solidFill>
            <a:schemeClr val="accent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1" name="Flowchart: Connector 178"/>
          <p:cNvSpPr/>
          <p:nvPr/>
        </p:nvSpPr>
        <p:spPr>
          <a:xfrm>
            <a:off x="1181648" y="3101010"/>
            <a:ext cx="150867" cy="132681"/>
          </a:xfrm>
          <a:prstGeom prst="ellipse">
            <a:avLst/>
          </a:prstGeom>
          <a:solidFill>
            <a:srgbClr val="00B050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2" name="Look up its complex-valued word embedding for each word"/>
          <p:cNvSpPr txBox="1"/>
          <p:nvPr/>
        </p:nvSpPr>
        <p:spPr>
          <a:xfrm>
            <a:off x="1548786" y="4337336"/>
            <a:ext cx="632824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Look up its </a:t>
            </a:r>
            <a:r>
              <a:rPr b="1"/>
              <a:t>complex-valued word embedding</a:t>
            </a:r>
            <a:r>
              <a:t> for each word</a:t>
            </a:r>
          </a:p>
        </p:txBody>
      </p:sp>
      <p:sp>
        <p:nvSpPr>
          <p:cNvPr id="473" name="A pure state to describe a single particle"/>
          <p:cNvSpPr txBox="1"/>
          <p:nvPr/>
        </p:nvSpPr>
        <p:spPr>
          <a:xfrm>
            <a:off x="2719579" y="5308652"/>
            <a:ext cx="438693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i="1"/>
            </a:pPr>
            <a:r>
              <a:t>A </a:t>
            </a:r>
            <a:r>
              <a:rPr b="1"/>
              <a:t>pure state</a:t>
            </a:r>
            <a:r>
              <a:t> to describe a single particle</a:t>
            </a:r>
          </a:p>
        </p:txBody>
      </p:sp>
      <p:sp>
        <p:nvSpPr>
          <p:cNvPr id="474" name="Line"/>
          <p:cNvSpPr/>
          <p:nvPr/>
        </p:nvSpPr>
        <p:spPr>
          <a:xfrm>
            <a:off x="4358397" y="4730416"/>
            <a:ext cx="1" cy="54329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Semantic Hilbert Space</a:t>
            </a:r>
          </a:p>
        </p:txBody>
      </p:sp>
      <p:sp>
        <p:nvSpPr>
          <p:cNvPr id="477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03" name="组合 8"/>
          <p:cNvGrpSpPr/>
          <p:nvPr/>
        </p:nvGrpSpPr>
        <p:grpSpPr>
          <a:xfrm>
            <a:off x="635345" y="1653259"/>
            <a:ext cx="4559286" cy="1663953"/>
            <a:chOff x="0" y="0"/>
            <a:chExt cx="4559285" cy="1663952"/>
          </a:xfrm>
        </p:grpSpPr>
        <p:grpSp>
          <p:nvGrpSpPr>
            <p:cNvPr id="481" name="Can 174"/>
            <p:cNvGrpSpPr/>
            <p:nvPr/>
          </p:nvGrpSpPr>
          <p:grpSpPr>
            <a:xfrm>
              <a:off x="316843" y="845625"/>
              <a:ext cx="423957" cy="818328"/>
              <a:chOff x="-1" y="0"/>
              <a:chExt cx="423955" cy="818327"/>
            </a:xfrm>
          </p:grpSpPr>
          <p:sp>
            <p:nvSpPr>
              <p:cNvPr id="478" name="Shape"/>
              <p:cNvSpPr/>
              <p:nvPr/>
            </p:nvSpPr>
            <p:spPr>
              <a:xfrm>
                <a:off x="-1" y="0"/>
                <a:ext cx="423955" cy="818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399"/>
                    </a:moveTo>
                    <a:cubicBezTo>
                      <a:pt x="0" y="626"/>
                      <a:pt x="4835" y="0"/>
                      <a:pt x="10800" y="0"/>
                    </a:cubicBezTo>
                    <a:cubicBezTo>
                      <a:pt x="16765" y="0"/>
                      <a:pt x="21600" y="626"/>
                      <a:pt x="21600" y="1399"/>
                    </a:cubicBezTo>
                    <a:lnTo>
                      <a:pt x="21600" y="20201"/>
                    </a:lnTo>
                    <a:cubicBezTo>
                      <a:pt x="21600" y="20974"/>
                      <a:pt x="16765" y="21600"/>
                      <a:pt x="10800" y="21600"/>
                    </a:cubicBezTo>
                    <a:cubicBezTo>
                      <a:pt x="4835" y="21600"/>
                      <a:pt x="0" y="20974"/>
                      <a:pt x="0" y="20201"/>
                    </a:cubicBezTo>
                    <a:close/>
                  </a:path>
                </a:pathLst>
              </a:cu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79" name="Oval"/>
              <p:cNvSpPr/>
              <p:nvPr/>
            </p:nvSpPr>
            <p:spPr>
              <a:xfrm>
                <a:off x="-1" y="-1"/>
                <a:ext cx="423956" cy="105989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0" name="Line"/>
              <p:cNvSpPr/>
              <p:nvPr/>
            </p:nvSpPr>
            <p:spPr>
              <a:xfrm>
                <a:off x="-2" y="0"/>
                <a:ext cx="423956" cy="818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399"/>
                    </a:moveTo>
                    <a:cubicBezTo>
                      <a:pt x="21600" y="2171"/>
                      <a:pt x="16765" y="2798"/>
                      <a:pt x="10800" y="2798"/>
                    </a:cubicBezTo>
                    <a:cubicBezTo>
                      <a:pt x="4835" y="2798"/>
                      <a:pt x="0" y="2171"/>
                      <a:pt x="0" y="1399"/>
                    </a:cubicBezTo>
                    <a:cubicBezTo>
                      <a:pt x="0" y="626"/>
                      <a:pt x="4835" y="0"/>
                      <a:pt x="10800" y="0"/>
                    </a:cubicBezTo>
                    <a:cubicBezTo>
                      <a:pt x="16765" y="0"/>
                      <a:pt x="21600" y="626"/>
                      <a:pt x="21600" y="1399"/>
                    </a:cubicBezTo>
                    <a:lnTo>
                      <a:pt x="21600" y="20201"/>
                    </a:lnTo>
                    <a:cubicBezTo>
                      <a:pt x="21600" y="20974"/>
                      <a:pt x="16765" y="21600"/>
                      <a:pt x="10800" y="21600"/>
                    </a:cubicBezTo>
                    <a:cubicBezTo>
                      <a:pt x="4835" y="21600"/>
                      <a:pt x="0" y="20974"/>
                      <a:pt x="0" y="20201"/>
                    </a:cubicBezTo>
                    <a:lnTo>
                      <a:pt x="0" y="1399"/>
                    </a:ln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482" name="TextBox 141"/>
            <p:cNvSpPr txBox="1"/>
            <p:nvPr/>
          </p:nvSpPr>
          <p:spPr>
            <a:xfrm>
              <a:off x="2350597" y="0"/>
              <a:ext cx="2208689" cy="751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200"/>
              </a:lvl1pPr>
            </a:lstStyle>
            <a:p>
              <a:pPr/>
              <a:r>
                <a:t>Word Semantic Composition</a:t>
              </a:r>
            </a:p>
          </p:txBody>
        </p:sp>
        <p:sp>
          <p:nvSpPr>
            <p:cNvPr id="483" name="Right Arrow 66"/>
            <p:cNvSpPr/>
            <p:nvPr/>
          </p:nvSpPr>
          <p:spPr>
            <a:xfrm>
              <a:off x="2520760" y="1104823"/>
              <a:ext cx="336551" cy="201069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4" name="Right Arrow 67"/>
            <p:cNvSpPr/>
            <p:nvPr/>
          </p:nvSpPr>
          <p:spPr>
            <a:xfrm>
              <a:off x="1001059" y="1130574"/>
              <a:ext cx="305144" cy="187397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5" name="TextBox 151"/>
            <p:cNvSpPr txBox="1"/>
            <p:nvPr/>
          </p:nvSpPr>
          <p:spPr>
            <a:xfrm>
              <a:off x="0" y="169275"/>
              <a:ext cx="951109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200"/>
              </a:lvl1pPr>
            </a:lstStyle>
            <a:p>
              <a:pPr/>
              <a:r>
                <a:t>Words</a:t>
              </a:r>
            </a:p>
          </p:txBody>
        </p:sp>
        <p:sp>
          <p:nvSpPr>
            <p:cNvPr id="486" name="TextBox 152"/>
            <p:cNvSpPr txBox="1"/>
            <p:nvPr/>
          </p:nvSpPr>
          <p:spPr>
            <a:xfrm>
              <a:off x="1113483" y="11102"/>
              <a:ext cx="1407277" cy="751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2200"/>
              </a:pPr>
              <a:r>
                <a:t>Word </a:t>
              </a:r>
            </a:p>
            <a:p>
              <a:pPr algn="ctr">
                <a:defRPr b="1" sz="2200"/>
              </a:pPr>
              <a:r>
                <a:t>Vectors</a:t>
              </a:r>
            </a:p>
          </p:txBody>
        </p:sp>
        <p:grpSp>
          <p:nvGrpSpPr>
            <p:cNvPr id="493" name="Group 19"/>
            <p:cNvGrpSpPr/>
            <p:nvPr/>
          </p:nvGrpSpPr>
          <p:grpSpPr>
            <a:xfrm>
              <a:off x="1539722" y="898395"/>
              <a:ext cx="611281" cy="614453"/>
              <a:chOff x="0" y="0"/>
              <a:chExt cx="611280" cy="614452"/>
            </a:xfrm>
          </p:grpSpPr>
          <p:sp>
            <p:nvSpPr>
              <p:cNvPr id="487" name="Straight Arrow Connector 173"/>
              <p:cNvSpPr/>
              <p:nvPr/>
            </p:nvSpPr>
            <p:spPr>
              <a:xfrm>
                <a:off x="5120" y="307226"/>
                <a:ext cx="606161" cy="1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488" name="Straight Arrow Connector 171"/>
              <p:cNvSpPr/>
              <p:nvPr/>
            </p:nvSpPr>
            <p:spPr>
              <a:xfrm flipV="1">
                <a:off x="308200" y="0"/>
                <a:ext cx="1" cy="614452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489" name="Straight Arrow Connector 168"/>
              <p:cNvSpPr/>
              <p:nvPr/>
            </p:nvSpPr>
            <p:spPr>
              <a:xfrm>
                <a:off x="309907" y="307225"/>
                <a:ext cx="256172" cy="153039"/>
              </a:xfrm>
              <a:prstGeom prst="line">
                <a:avLst/>
              </a:prstGeom>
              <a:noFill/>
              <a:ln w="12700" cap="flat">
                <a:solidFill>
                  <a:schemeClr val="accent3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490" name="Flowchart: Connector 169"/>
              <p:cNvSpPr/>
              <p:nvPr/>
            </p:nvSpPr>
            <p:spPr>
              <a:xfrm>
                <a:off x="5121" y="-1"/>
                <a:ext cx="606161" cy="614454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dash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91" name="Straight Arrow Connector 170"/>
              <p:cNvSpPr/>
              <p:nvPr/>
            </p:nvSpPr>
            <p:spPr>
              <a:xfrm flipV="1">
                <a:off x="309907" y="979"/>
                <a:ext cx="80995" cy="306247"/>
              </a:xfrm>
              <a:prstGeom prst="line">
                <a:avLst/>
              </a:prstGeom>
              <a:noFill/>
              <a:ln w="12700" cap="flat">
                <a:solidFill>
                  <a:schemeClr val="accent2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492" name="Straight Arrow Connector 167"/>
              <p:cNvSpPr/>
              <p:nvPr/>
            </p:nvSpPr>
            <p:spPr>
              <a:xfrm flipH="1">
                <a:off x="0" y="306962"/>
                <a:ext cx="309908" cy="121001"/>
              </a:xfrm>
              <a:prstGeom prst="line">
                <a:avLst/>
              </a:prstGeom>
              <a:noFill/>
              <a:ln w="12700" cap="flat">
                <a:solidFill>
                  <a:schemeClr val="accent6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</p:grpSp>
        <p:grpSp>
          <p:nvGrpSpPr>
            <p:cNvPr id="502" name="Group 20"/>
            <p:cNvGrpSpPr/>
            <p:nvPr/>
          </p:nvGrpSpPr>
          <p:grpSpPr>
            <a:xfrm>
              <a:off x="3094032" y="924424"/>
              <a:ext cx="611281" cy="614453"/>
              <a:chOff x="0" y="2634"/>
              <a:chExt cx="611280" cy="614452"/>
            </a:xfrm>
          </p:grpSpPr>
          <p:grpSp>
            <p:nvGrpSpPr>
              <p:cNvPr id="500" name="Group 267"/>
              <p:cNvGrpSpPr/>
              <p:nvPr/>
            </p:nvGrpSpPr>
            <p:grpSpPr>
              <a:xfrm>
                <a:off x="0" y="2634"/>
                <a:ext cx="611281" cy="614453"/>
                <a:chOff x="0" y="0"/>
                <a:chExt cx="611280" cy="614452"/>
              </a:xfrm>
            </p:grpSpPr>
            <p:sp>
              <p:nvSpPr>
                <p:cNvPr id="494" name="Straight Arrow Connector 173"/>
                <p:cNvSpPr/>
                <p:nvPr/>
              </p:nvSpPr>
              <p:spPr>
                <a:xfrm>
                  <a:off x="5120" y="307226"/>
                  <a:ext cx="606161" cy="1"/>
                </a:xfrm>
                <a:prstGeom prst="line">
                  <a:avLst/>
                </a:prstGeom>
                <a:noFill/>
                <a:ln w="12700" cap="flat">
                  <a:solidFill>
                    <a:schemeClr val="accent1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495" name="Straight Arrow Connector 171"/>
                <p:cNvSpPr/>
                <p:nvPr/>
              </p:nvSpPr>
              <p:spPr>
                <a:xfrm flipV="1">
                  <a:off x="308200" y="0"/>
                  <a:ext cx="1" cy="614452"/>
                </a:xfrm>
                <a:prstGeom prst="line">
                  <a:avLst/>
                </a:prstGeom>
                <a:noFill/>
                <a:ln w="12700" cap="flat">
                  <a:solidFill>
                    <a:schemeClr val="accent1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496" name="Straight Arrow Connector 168"/>
                <p:cNvSpPr/>
                <p:nvPr/>
              </p:nvSpPr>
              <p:spPr>
                <a:xfrm>
                  <a:off x="309907" y="307225"/>
                  <a:ext cx="256172" cy="153039"/>
                </a:xfrm>
                <a:prstGeom prst="line">
                  <a:avLst/>
                </a:prstGeom>
                <a:noFill/>
                <a:ln w="12700" cap="flat">
                  <a:solidFill>
                    <a:schemeClr val="accent3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497" name="Flowchart: Connector 169"/>
                <p:cNvSpPr/>
                <p:nvPr/>
              </p:nvSpPr>
              <p:spPr>
                <a:xfrm>
                  <a:off x="5121" y="-1"/>
                  <a:ext cx="606161" cy="614454"/>
                </a:xfrm>
                <a:prstGeom prst="ellips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dash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498" name="Straight Arrow Connector 170"/>
                <p:cNvSpPr/>
                <p:nvPr/>
              </p:nvSpPr>
              <p:spPr>
                <a:xfrm flipV="1">
                  <a:off x="309907" y="979"/>
                  <a:ext cx="80995" cy="306247"/>
                </a:xfrm>
                <a:prstGeom prst="line">
                  <a:avLst/>
                </a:prstGeom>
                <a:noFill/>
                <a:ln w="12700" cap="flat">
                  <a:solidFill>
                    <a:schemeClr val="accent2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499" name="Straight Arrow Connector 167"/>
                <p:cNvSpPr/>
                <p:nvPr/>
              </p:nvSpPr>
              <p:spPr>
                <a:xfrm flipH="1">
                  <a:off x="0" y="306962"/>
                  <a:ext cx="309908" cy="121001"/>
                </a:xfrm>
                <a:prstGeom prst="line">
                  <a:avLst/>
                </a:prstGeom>
                <a:noFill/>
                <a:ln w="12700" cap="flat">
                  <a:solidFill>
                    <a:schemeClr val="accent6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</p:grpSp>
          <p:sp>
            <p:nvSpPr>
              <p:cNvPr id="501" name="Oval 158"/>
              <p:cNvSpPr/>
              <p:nvPr/>
            </p:nvSpPr>
            <p:spPr>
              <a:xfrm rot="18797117">
                <a:off x="58409" y="163910"/>
                <a:ext cx="508843" cy="29077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504" name="Flowchart: Connector 176"/>
          <p:cNvSpPr/>
          <p:nvPr/>
        </p:nvSpPr>
        <p:spPr>
          <a:xfrm>
            <a:off x="1164167" y="2676064"/>
            <a:ext cx="150867" cy="132681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5" name="Flowchart: Connector 177"/>
          <p:cNvSpPr/>
          <p:nvPr/>
        </p:nvSpPr>
        <p:spPr>
          <a:xfrm>
            <a:off x="1011711" y="2893516"/>
            <a:ext cx="150867" cy="132681"/>
          </a:xfrm>
          <a:prstGeom prst="ellipse">
            <a:avLst/>
          </a:prstGeom>
          <a:solidFill>
            <a:schemeClr val="accent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6" name="Flowchart: Connector 178"/>
          <p:cNvSpPr/>
          <p:nvPr/>
        </p:nvSpPr>
        <p:spPr>
          <a:xfrm>
            <a:off x="1181648" y="3101010"/>
            <a:ext cx="150867" cy="132681"/>
          </a:xfrm>
          <a:prstGeom prst="ellipse">
            <a:avLst/>
          </a:prstGeom>
          <a:solidFill>
            <a:srgbClr val="00B050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7" name="Build a density distribution for many words"/>
          <p:cNvSpPr txBox="1"/>
          <p:nvPr/>
        </p:nvSpPr>
        <p:spPr>
          <a:xfrm>
            <a:off x="2155866" y="4323993"/>
            <a:ext cx="462211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Build a </a:t>
            </a:r>
            <a:r>
              <a:rPr b="1"/>
              <a:t>density distribution</a:t>
            </a:r>
            <a:r>
              <a:t> for many words</a:t>
            </a:r>
          </a:p>
        </p:txBody>
      </p:sp>
      <p:sp>
        <p:nvSpPr>
          <p:cNvPr id="508" name="A mixed state to describe a system with many particles"/>
          <p:cNvSpPr txBox="1"/>
          <p:nvPr/>
        </p:nvSpPr>
        <p:spPr>
          <a:xfrm>
            <a:off x="1798953" y="5398058"/>
            <a:ext cx="590162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i="1"/>
            </a:pPr>
            <a:r>
              <a:t>A </a:t>
            </a:r>
            <a:r>
              <a:rPr b="1"/>
              <a:t>mixed state</a:t>
            </a:r>
            <a:r>
              <a:t> to describe a system with many particles</a:t>
            </a:r>
          </a:p>
        </p:txBody>
      </p:sp>
      <p:sp>
        <p:nvSpPr>
          <p:cNvPr id="509" name="Line"/>
          <p:cNvSpPr/>
          <p:nvPr/>
        </p:nvSpPr>
        <p:spPr>
          <a:xfrm>
            <a:off x="4358397" y="4730416"/>
            <a:ext cx="1" cy="54329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1"/>
          <p:cNvSpPr txBox="1"/>
          <p:nvPr>
            <p:ph type="title"/>
          </p:nvPr>
        </p:nvSpPr>
        <p:spPr>
          <a:xfrm>
            <a:off x="437181" y="563790"/>
            <a:ext cx="6173986" cy="797521"/>
          </a:xfrm>
          <a:prstGeom prst="rect">
            <a:avLst/>
          </a:prstGeom>
        </p:spPr>
        <p:txBody>
          <a:bodyPr/>
          <a:lstStyle/>
          <a:p>
            <a:pPr defTabSz="548640">
              <a:defRPr spc="-72" sz="2880">
                <a:solidFill>
                  <a:srgbClr val="000000"/>
                </a:solidFill>
              </a:defRPr>
            </a:pPr>
            <a:r>
              <a:t>Quantum theory</a:t>
            </a:r>
            <a:r>
              <a:t> </a:t>
            </a:r>
            <a:r>
              <a:t>Outside Physics</a:t>
            </a:r>
          </a:p>
          <a:p>
            <a:pPr defTabSz="548640">
              <a:defRPr spc="-52" sz="2100">
                <a:solidFill>
                  <a:srgbClr val="000000"/>
                </a:solidFill>
              </a:defRPr>
            </a:pPr>
            <a:r>
              <a:t>Using quantum ways to process information</a:t>
            </a:r>
          </a:p>
        </p:txBody>
      </p:sp>
      <p:sp>
        <p:nvSpPr>
          <p:cNvPr id="149" name="Content Placeholder 2"/>
          <p:cNvSpPr txBox="1"/>
          <p:nvPr>
            <p:ph type="body" sz="half" idx="1"/>
          </p:nvPr>
        </p:nvSpPr>
        <p:spPr>
          <a:xfrm>
            <a:off x="-586" y="1651943"/>
            <a:ext cx="4158884" cy="4099442"/>
          </a:xfrm>
          <a:prstGeom prst="rect">
            <a:avLst/>
          </a:prstGeom>
        </p:spPr>
        <p:txBody>
          <a:bodyPr/>
          <a:lstStyle/>
          <a:p>
            <a:pPr lvl="1" marL="450426" indent="-176106">
              <a:lnSpc>
                <a:spcPct val="80000"/>
              </a:lnSpc>
              <a:spcBef>
                <a:spcPts val="600"/>
              </a:spcBef>
            </a:pPr>
            <a:r>
              <a:t>Quantum Computing</a:t>
            </a:r>
          </a:p>
          <a:p>
            <a:pPr lvl="2" marL="724746" indent="-176106">
              <a:lnSpc>
                <a:spcPct val="80000"/>
              </a:lnSpc>
              <a:spcBef>
                <a:spcPts val="100"/>
              </a:spcBef>
              <a:buSzPct val="85000"/>
              <a:defRPr sz="1000"/>
            </a:pPr>
            <a:r>
              <a:t>[Michael A. Nielsen, Isaac L. Chuang. 2011. Quantum Computation and Quantum Information, 10th edition. Cambridge University Press]</a:t>
            </a:r>
            <a:endParaRPr sz="1200"/>
          </a:p>
          <a:p>
            <a:pPr lvl="2" marL="724746" indent="-176106">
              <a:lnSpc>
                <a:spcPct val="80000"/>
              </a:lnSpc>
              <a:spcBef>
                <a:spcPts val="100"/>
              </a:spcBef>
              <a:buSzPct val="85000"/>
              <a:defRPr sz="2600"/>
            </a:pPr>
            <a:endParaRPr sz="1200"/>
          </a:p>
          <a:p>
            <a:pPr lvl="1" marL="449884" indent="-175564">
              <a:lnSpc>
                <a:spcPct val="80000"/>
              </a:lnSpc>
              <a:spcBef>
                <a:spcPts val="600"/>
              </a:spcBef>
            </a:pPr>
            <a:r>
              <a:t>Social</a:t>
            </a:r>
            <a:r>
              <a:t> </a:t>
            </a:r>
            <a:r>
              <a:t>science and Cognition science</a:t>
            </a:r>
            <a:endParaRPr sz="1800"/>
          </a:p>
          <a:p>
            <a:pPr lvl="2" marL="731519" indent="-182880">
              <a:lnSpc>
                <a:spcPct val="80000"/>
              </a:lnSpc>
              <a:spcBef>
                <a:spcPts val="200"/>
              </a:spcBef>
              <a:defRPr sz="1000"/>
            </a:pPr>
            <a:r>
              <a:t> [Jerome R. Busemeyer and Peter D. Bruza. 2013. Quantum Models of Cognition and Decision. Cambridge University Press]</a:t>
            </a:r>
          </a:p>
          <a:p>
            <a:pPr lvl="2" marL="731519" indent="-182880">
              <a:lnSpc>
                <a:spcPct val="80000"/>
              </a:lnSpc>
              <a:spcBef>
                <a:spcPts val="200"/>
              </a:spcBef>
              <a:defRPr sz="1000"/>
            </a:pPr>
            <a:r>
              <a:t>[E. Haven and A. Khrennikov. 2013. Quantum Social Science. Cambridge University Press.]</a:t>
            </a:r>
          </a:p>
          <a:p>
            <a:pPr lvl="2" marL="731519" indent="-182880">
              <a:lnSpc>
                <a:spcPct val="80000"/>
              </a:lnSpc>
              <a:spcBef>
                <a:spcPts val="200"/>
              </a:spcBef>
              <a:defRPr sz="1200"/>
            </a:pPr>
            <a:endParaRPr sz="1600"/>
          </a:p>
          <a:p>
            <a:pPr lvl="1" marL="449884" indent="-175564">
              <a:lnSpc>
                <a:spcPct val="80000"/>
              </a:lnSpc>
              <a:spcBef>
                <a:spcPts val="600"/>
              </a:spcBef>
              <a:defRPr b="1"/>
            </a:pPr>
            <a:r>
              <a:t>Information</a:t>
            </a:r>
            <a:r>
              <a:t> </a:t>
            </a:r>
            <a:r>
              <a:t>retrieval </a:t>
            </a:r>
            <a:endParaRPr sz="1800"/>
          </a:p>
          <a:p>
            <a:pPr lvl="2" marL="731519" indent="-182880">
              <a:lnSpc>
                <a:spcPct val="80000"/>
              </a:lnSpc>
              <a:spcBef>
                <a:spcPts val="200"/>
              </a:spcBef>
              <a:defRPr sz="1000"/>
            </a:pPr>
            <a:r>
              <a:t>[Van Rijsbergen. 2004. </a:t>
            </a:r>
            <a:r>
              <a:rPr>
                <a:hlinkClick r:id="rId2" invalidUrl="" action="" tgtFrame="" tooltip="" history="1" highlightClick="0" endSnd="0"/>
              </a:rPr>
              <a:t>The geometry of information retrieval</a:t>
            </a:r>
            <a:r>
              <a:t>. Cambridge University Press.]</a:t>
            </a:r>
          </a:p>
          <a:p>
            <a:pPr lvl="2" marL="731519" indent="-182880">
              <a:lnSpc>
                <a:spcPct val="80000"/>
              </a:lnSpc>
              <a:spcBef>
                <a:spcPts val="200"/>
              </a:spcBef>
              <a:defRPr sz="1000"/>
            </a:pPr>
            <a:r>
              <a:t>[Massimo Melucci. 2016. Introduction to information retrieval and quantum mechanics. Springer Berlin Heidelberg.]</a:t>
            </a:r>
          </a:p>
        </p:txBody>
      </p:sp>
      <p:sp>
        <p:nvSpPr>
          <p:cNvPr id="150" name="Our works do not rely on quantum computing/cognition,…"/>
          <p:cNvSpPr txBox="1"/>
          <p:nvPr/>
        </p:nvSpPr>
        <p:spPr>
          <a:xfrm>
            <a:off x="121920" y="5701038"/>
            <a:ext cx="9100079" cy="954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75564" indent="-175564">
              <a:lnSpc>
                <a:spcPct val="80000"/>
              </a:lnSpc>
              <a:spcBef>
                <a:spcPts val="600"/>
              </a:spcBef>
              <a:buClr>
                <a:srgbClr val="93A299"/>
              </a:buClr>
              <a:buSzPct val="85000"/>
              <a:buFont typeface="Arial"/>
              <a:buChar char="•"/>
              <a:defRPr sz="21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Our works do not rely on quantum computing/cognition, </a:t>
            </a:r>
          </a:p>
          <a:p>
            <a:pPr marL="175564" indent="-175564">
              <a:lnSpc>
                <a:spcPct val="80000"/>
              </a:lnSpc>
              <a:spcBef>
                <a:spcPts val="600"/>
              </a:spcBef>
              <a:buClr>
                <a:srgbClr val="93A299"/>
              </a:buClr>
              <a:buSzPct val="85000"/>
              <a:buFont typeface="Arial"/>
              <a:buChar char="•"/>
              <a:defRPr sz="21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but share the same mathematical foundation to </a:t>
            </a:r>
            <a:r>
              <a:rPr b="1"/>
              <a:t>probabilistically</a:t>
            </a:r>
            <a:r>
              <a:t> describe the world 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4304" y="2210485"/>
            <a:ext cx="4332496" cy="2437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Semantic Hilbert Space</a:t>
            </a:r>
          </a:p>
        </p:txBody>
      </p:sp>
      <p:sp>
        <p:nvSpPr>
          <p:cNvPr id="512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71" name="组合 8"/>
          <p:cNvGrpSpPr/>
          <p:nvPr/>
        </p:nvGrpSpPr>
        <p:grpSpPr>
          <a:xfrm>
            <a:off x="635345" y="1653259"/>
            <a:ext cx="7387401" cy="1663953"/>
            <a:chOff x="0" y="0"/>
            <a:chExt cx="7387400" cy="1663952"/>
          </a:xfrm>
        </p:grpSpPr>
        <p:grpSp>
          <p:nvGrpSpPr>
            <p:cNvPr id="516" name="Can 174"/>
            <p:cNvGrpSpPr/>
            <p:nvPr/>
          </p:nvGrpSpPr>
          <p:grpSpPr>
            <a:xfrm>
              <a:off x="316843" y="845625"/>
              <a:ext cx="423957" cy="818328"/>
              <a:chOff x="-1" y="0"/>
              <a:chExt cx="423955" cy="818327"/>
            </a:xfrm>
          </p:grpSpPr>
          <p:sp>
            <p:nvSpPr>
              <p:cNvPr id="513" name="Shape"/>
              <p:cNvSpPr/>
              <p:nvPr/>
            </p:nvSpPr>
            <p:spPr>
              <a:xfrm>
                <a:off x="-1" y="0"/>
                <a:ext cx="423955" cy="818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399"/>
                    </a:moveTo>
                    <a:cubicBezTo>
                      <a:pt x="0" y="626"/>
                      <a:pt x="4835" y="0"/>
                      <a:pt x="10800" y="0"/>
                    </a:cubicBezTo>
                    <a:cubicBezTo>
                      <a:pt x="16765" y="0"/>
                      <a:pt x="21600" y="626"/>
                      <a:pt x="21600" y="1399"/>
                    </a:cubicBezTo>
                    <a:lnTo>
                      <a:pt x="21600" y="20201"/>
                    </a:lnTo>
                    <a:cubicBezTo>
                      <a:pt x="21600" y="20974"/>
                      <a:pt x="16765" y="21600"/>
                      <a:pt x="10800" y="21600"/>
                    </a:cubicBezTo>
                    <a:cubicBezTo>
                      <a:pt x="4835" y="21600"/>
                      <a:pt x="0" y="20974"/>
                      <a:pt x="0" y="20201"/>
                    </a:cubicBezTo>
                    <a:close/>
                  </a:path>
                </a:pathLst>
              </a:cu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14" name="Oval"/>
              <p:cNvSpPr/>
              <p:nvPr/>
            </p:nvSpPr>
            <p:spPr>
              <a:xfrm>
                <a:off x="-1" y="-1"/>
                <a:ext cx="423956" cy="105989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15" name="Line"/>
              <p:cNvSpPr/>
              <p:nvPr/>
            </p:nvSpPr>
            <p:spPr>
              <a:xfrm>
                <a:off x="-2" y="0"/>
                <a:ext cx="423956" cy="818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399"/>
                    </a:moveTo>
                    <a:cubicBezTo>
                      <a:pt x="21600" y="2171"/>
                      <a:pt x="16765" y="2798"/>
                      <a:pt x="10800" y="2798"/>
                    </a:cubicBezTo>
                    <a:cubicBezTo>
                      <a:pt x="4835" y="2798"/>
                      <a:pt x="0" y="2171"/>
                      <a:pt x="0" y="1399"/>
                    </a:cubicBezTo>
                    <a:cubicBezTo>
                      <a:pt x="0" y="626"/>
                      <a:pt x="4835" y="0"/>
                      <a:pt x="10800" y="0"/>
                    </a:cubicBezTo>
                    <a:cubicBezTo>
                      <a:pt x="16765" y="0"/>
                      <a:pt x="21600" y="626"/>
                      <a:pt x="21600" y="1399"/>
                    </a:cubicBezTo>
                    <a:lnTo>
                      <a:pt x="21600" y="20201"/>
                    </a:lnTo>
                    <a:cubicBezTo>
                      <a:pt x="21600" y="20974"/>
                      <a:pt x="16765" y="21600"/>
                      <a:pt x="10800" y="21600"/>
                    </a:cubicBezTo>
                    <a:cubicBezTo>
                      <a:pt x="4835" y="21600"/>
                      <a:pt x="0" y="20974"/>
                      <a:pt x="0" y="20201"/>
                    </a:cubicBezTo>
                    <a:lnTo>
                      <a:pt x="0" y="1399"/>
                    </a:ln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517" name="TextBox 141"/>
            <p:cNvSpPr txBox="1"/>
            <p:nvPr/>
          </p:nvSpPr>
          <p:spPr>
            <a:xfrm>
              <a:off x="2350597" y="0"/>
              <a:ext cx="2208689" cy="751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200"/>
              </a:lvl1pPr>
            </a:lstStyle>
            <a:p>
              <a:pPr/>
              <a:r>
                <a:t>Word Semantic Composition</a:t>
              </a:r>
            </a:p>
          </p:txBody>
        </p:sp>
        <p:sp>
          <p:nvSpPr>
            <p:cNvPr id="518" name="TextBox 142"/>
            <p:cNvSpPr txBox="1"/>
            <p:nvPr/>
          </p:nvSpPr>
          <p:spPr>
            <a:xfrm>
              <a:off x="4445656" y="16941"/>
              <a:ext cx="2941745" cy="751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200"/>
              </a:lvl1pPr>
            </a:lstStyle>
            <a:p>
              <a:pPr/>
              <a:r>
                <a:t>High-level Semantic Features</a:t>
              </a:r>
            </a:p>
          </p:txBody>
        </p:sp>
        <p:sp>
          <p:nvSpPr>
            <p:cNvPr id="519" name="Right Arrow 66"/>
            <p:cNvSpPr/>
            <p:nvPr/>
          </p:nvSpPr>
          <p:spPr>
            <a:xfrm>
              <a:off x="2520760" y="1104823"/>
              <a:ext cx="336551" cy="201069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0" name="Right Arrow 67"/>
            <p:cNvSpPr/>
            <p:nvPr/>
          </p:nvSpPr>
          <p:spPr>
            <a:xfrm>
              <a:off x="1001059" y="1130574"/>
              <a:ext cx="305144" cy="187397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1" name="Right Arrow 172"/>
            <p:cNvSpPr/>
            <p:nvPr/>
          </p:nvSpPr>
          <p:spPr>
            <a:xfrm>
              <a:off x="4101898" y="1131116"/>
              <a:ext cx="336551" cy="201069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2" name="TextBox 151"/>
            <p:cNvSpPr txBox="1"/>
            <p:nvPr/>
          </p:nvSpPr>
          <p:spPr>
            <a:xfrm>
              <a:off x="0" y="169275"/>
              <a:ext cx="951109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200"/>
              </a:lvl1pPr>
            </a:lstStyle>
            <a:p>
              <a:pPr/>
              <a:r>
                <a:t>Words</a:t>
              </a:r>
            </a:p>
          </p:txBody>
        </p:sp>
        <p:sp>
          <p:nvSpPr>
            <p:cNvPr id="523" name="TextBox 152"/>
            <p:cNvSpPr txBox="1"/>
            <p:nvPr/>
          </p:nvSpPr>
          <p:spPr>
            <a:xfrm>
              <a:off x="1113483" y="11102"/>
              <a:ext cx="1407277" cy="751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2200"/>
              </a:pPr>
              <a:r>
                <a:t>Word </a:t>
              </a:r>
            </a:p>
            <a:p>
              <a:pPr algn="ctr">
                <a:defRPr b="1" sz="2200"/>
              </a:pPr>
              <a:r>
                <a:t>Vectors</a:t>
              </a:r>
            </a:p>
          </p:txBody>
        </p:sp>
        <p:grpSp>
          <p:nvGrpSpPr>
            <p:cNvPr id="530" name="Group 19"/>
            <p:cNvGrpSpPr/>
            <p:nvPr/>
          </p:nvGrpSpPr>
          <p:grpSpPr>
            <a:xfrm>
              <a:off x="1539722" y="898395"/>
              <a:ext cx="611281" cy="614453"/>
              <a:chOff x="0" y="0"/>
              <a:chExt cx="611280" cy="614452"/>
            </a:xfrm>
          </p:grpSpPr>
          <p:sp>
            <p:nvSpPr>
              <p:cNvPr id="524" name="Straight Arrow Connector 173"/>
              <p:cNvSpPr/>
              <p:nvPr/>
            </p:nvSpPr>
            <p:spPr>
              <a:xfrm>
                <a:off x="5120" y="307226"/>
                <a:ext cx="606161" cy="1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525" name="Straight Arrow Connector 171"/>
              <p:cNvSpPr/>
              <p:nvPr/>
            </p:nvSpPr>
            <p:spPr>
              <a:xfrm flipV="1">
                <a:off x="308200" y="0"/>
                <a:ext cx="1" cy="614452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526" name="Straight Arrow Connector 168"/>
              <p:cNvSpPr/>
              <p:nvPr/>
            </p:nvSpPr>
            <p:spPr>
              <a:xfrm>
                <a:off x="309907" y="307225"/>
                <a:ext cx="256172" cy="153039"/>
              </a:xfrm>
              <a:prstGeom prst="line">
                <a:avLst/>
              </a:prstGeom>
              <a:noFill/>
              <a:ln w="12700" cap="flat">
                <a:solidFill>
                  <a:schemeClr val="accent3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527" name="Flowchart: Connector 169"/>
              <p:cNvSpPr/>
              <p:nvPr/>
            </p:nvSpPr>
            <p:spPr>
              <a:xfrm>
                <a:off x="5121" y="-1"/>
                <a:ext cx="606161" cy="614454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dash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28" name="Straight Arrow Connector 170"/>
              <p:cNvSpPr/>
              <p:nvPr/>
            </p:nvSpPr>
            <p:spPr>
              <a:xfrm flipV="1">
                <a:off x="309907" y="979"/>
                <a:ext cx="80995" cy="306247"/>
              </a:xfrm>
              <a:prstGeom prst="line">
                <a:avLst/>
              </a:prstGeom>
              <a:noFill/>
              <a:ln w="12700" cap="flat">
                <a:solidFill>
                  <a:schemeClr val="accent2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529" name="Straight Arrow Connector 167"/>
              <p:cNvSpPr/>
              <p:nvPr/>
            </p:nvSpPr>
            <p:spPr>
              <a:xfrm flipH="1">
                <a:off x="0" y="306962"/>
                <a:ext cx="309908" cy="121001"/>
              </a:xfrm>
              <a:prstGeom prst="line">
                <a:avLst/>
              </a:prstGeom>
              <a:noFill/>
              <a:ln w="12700" cap="flat">
                <a:solidFill>
                  <a:schemeClr val="accent6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</p:grpSp>
        <p:grpSp>
          <p:nvGrpSpPr>
            <p:cNvPr id="539" name="Group 20"/>
            <p:cNvGrpSpPr/>
            <p:nvPr/>
          </p:nvGrpSpPr>
          <p:grpSpPr>
            <a:xfrm>
              <a:off x="3094032" y="924424"/>
              <a:ext cx="611281" cy="614453"/>
              <a:chOff x="0" y="2634"/>
              <a:chExt cx="611280" cy="614452"/>
            </a:xfrm>
          </p:grpSpPr>
          <p:grpSp>
            <p:nvGrpSpPr>
              <p:cNvPr id="537" name="Group 267"/>
              <p:cNvGrpSpPr/>
              <p:nvPr/>
            </p:nvGrpSpPr>
            <p:grpSpPr>
              <a:xfrm>
                <a:off x="0" y="2634"/>
                <a:ext cx="611281" cy="614453"/>
                <a:chOff x="0" y="0"/>
                <a:chExt cx="611280" cy="614452"/>
              </a:xfrm>
            </p:grpSpPr>
            <p:sp>
              <p:nvSpPr>
                <p:cNvPr id="531" name="Straight Arrow Connector 173"/>
                <p:cNvSpPr/>
                <p:nvPr/>
              </p:nvSpPr>
              <p:spPr>
                <a:xfrm>
                  <a:off x="5120" y="307226"/>
                  <a:ext cx="606161" cy="1"/>
                </a:xfrm>
                <a:prstGeom prst="line">
                  <a:avLst/>
                </a:prstGeom>
                <a:noFill/>
                <a:ln w="12700" cap="flat">
                  <a:solidFill>
                    <a:schemeClr val="accent1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532" name="Straight Arrow Connector 171"/>
                <p:cNvSpPr/>
                <p:nvPr/>
              </p:nvSpPr>
              <p:spPr>
                <a:xfrm flipV="1">
                  <a:off x="308200" y="0"/>
                  <a:ext cx="1" cy="614452"/>
                </a:xfrm>
                <a:prstGeom prst="line">
                  <a:avLst/>
                </a:prstGeom>
                <a:noFill/>
                <a:ln w="12700" cap="flat">
                  <a:solidFill>
                    <a:schemeClr val="accent1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533" name="Straight Arrow Connector 168"/>
                <p:cNvSpPr/>
                <p:nvPr/>
              </p:nvSpPr>
              <p:spPr>
                <a:xfrm>
                  <a:off x="309907" y="307225"/>
                  <a:ext cx="256172" cy="153039"/>
                </a:xfrm>
                <a:prstGeom prst="line">
                  <a:avLst/>
                </a:prstGeom>
                <a:noFill/>
                <a:ln w="12700" cap="flat">
                  <a:solidFill>
                    <a:schemeClr val="accent3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534" name="Flowchart: Connector 169"/>
                <p:cNvSpPr/>
                <p:nvPr/>
              </p:nvSpPr>
              <p:spPr>
                <a:xfrm>
                  <a:off x="5121" y="-1"/>
                  <a:ext cx="606161" cy="614454"/>
                </a:xfrm>
                <a:prstGeom prst="ellips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dash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535" name="Straight Arrow Connector 170"/>
                <p:cNvSpPr/>
                <p:nvPr/>
              </p:nvSpPr>
              <p:spPr>
                <a:xfrm flipV="1">
                  <a:off x="309907" y="979"/>
                  <a:ext cx="80995" cy="306247"/>
                </a:xfrm>
                <a:prstGeom prst="line">
                  <a:avLst/>
                </a:prstGeom>
                <a:noFill/>
                <a:ln w="12700" cap="flat">
                  <a:solidFill>
                    <a:schemeClr val="accent2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536" name="Straight Arrow Connector 167"/>
                <p:cNvSpPr/>
                <p:nvPr/>
              </p:nvSpPr>
              <p:spPr>
                <a:xfrm flipH="1">
                  <a:off x="0" y="306962"/>
                  <a:ext cx="309908" cy="121001"/>
                </a:xfrm>
                <a:prstGeom prst="line">
                  <a:avLst/>
                </a:prstGeom>
                <a:noFill/>
                <a:ln w="12700" cap="flat">
                  <a:solidFill>
                    <a:schemeClr val="accent6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</p:grpSp>
          <p:sp>
            <p:nvSpPr>
              <p:cNvPr id="538" name="Oval 158"/>
              <p:cNvSpPr/>
              <p:nvPr/>
            </p:nvSpPr>
            <p:spPr>
              <a:xfrm rot="18797117">
                <a:off x="58409" y="163910"/>
                <a:ext cx="508843" cy="29077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540" name="TextBox 33"/>
            <p:cNvSpPr txBox="1"/>
            <p:nvPr/>
          </p:nvSpPr>
          <p:spPr>
            <a:xfrm>
              <a:off x="6092999" y="946167"/>
              <a:ext cx="28803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…</a:t>
              </a:r>
            </a:p>
          </p:txBody>
        </p:sp>
        <p:grpSp>
          <p:nvGrpSpPr>
            <p:cNvPr id="550" name="组合 4"/>
            <p:cNvGrpSpPr/>
            <p:nvPr/>
          </p:nvGrpSpPr>
          <p:grpSpPr>
            <a:xfrm>
              <a:off x="4695049" y="848258"/>
              <a:ext cx="606161" cy="614454"/>
              <a:chOff x="1375" y="2634"/>
              <a:chExt cx="606159" cy="614452"/>
            </a:xfrm>
          </p:grpSpPr>
          <p:grpSp>
            <p:nvGrpSpPr>
              <p:cNvPr id="548" name="Group 31"/>
              <p:cNvGrpSpPr/>
              <p:nvPr/>
            </p:nvGrpSpPr>
            <p:grpSpPr>
              <a:xfrm>
                <a:off x="1375" y="2634"/>
                <a:ext cx="606161" cy="614453"/>
                <a:chOff x="1375" y="2634"/>
                <a:chExt cx="606159" cy="614452"/>
              </a:xfrm>
            </p:grpSpPr>
            <p:grpSp>
              <p:nvGrpSpPr>
                <p:cNvPr id="546" name="Group 275"/>
                <p:cNvGrpSpPr/>
                <p:nvPr/>
              </p:nvGrpSpPr>
              <p:grpSpPr>
                <a:xfrm>
                  <a:off x="1375" y="2634"/>
                  <a:ext cx="606161" cy="614453"/>
                  <a:chOff x="1375" y="2634"/>
                  <a:chExt cx="606159" cy="614452"/>
                </a:xfrm>
              </p:grpSpPr>
              <p:grpSp>
                <p:nvGrpSpPr>
                  <p:cNvPr id="544" name="Group 276"/>
                  <p:cNvGrpSpPr/>
                  <p:nvPr/>
                </p:nvGrpSpPr>
                <p:grpSpPr>
                  <a:xfrm>
                    <a:off x="1375" y="2634"/>
                    <a:ext cx="606161" cy="614453"/>
                    <a:chOff x="0" y="0"/>
                    <a:chExt cx="606160" cy="614452"/>
                  </a:xfrm>
                </p:grpSpPr>
                <p:sp>
                  <p:nvSpPr>
                    <p:cNvPr id="541" name="Straight Arrow Connector 173"/>
                    <p:cNvSpPr/>
                    <p:nvPr/>
                  </p:nvSpPr>
                  <p:spPr>
                    <a:xfrm>
                      <a:off x="-1" y="307226"/>
                      <a:ext cx="606161" cy="1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542" name="Straight Arrow Connector 171"/>
                    <p:cNvSpPr/>
                    <p:nvPr/>
                  </p:nvSpPr>
                  <p:spPr>
                    <a:xfrm flipV="1">
                      <a:off x="303079" y="0"/>
                      <a:ext cx="1" cy="614452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543" name="Flowchart: Connector 169"/>
                    <p:cNvSpPr/>
                    <p:nvPr/>
                  </p:nvSpPr>
                  <p:spPr>
                    <a:xfrm>
                      <a:off x="0" y="-1"/>
                      <a:ext cx="606160" cy="614454"/>
                    </a:xfrm>
                    <a:prstGeom prst="ellipse">
                      <a:avLst/>
                    </a:prstGeom>
                    <a:noFill/>
                    <a:ln w="25400" cap="flat">
                      <a:solidFill>
                        <a:srgbClr val="000000"/>
                      </a:solidFill>
                      <a:prstDash val="dash"/>
                      <a:round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</a:p>
                  </p:txBody>
                </p:sp>
              </p:grpSp>
              <p:sp>
                <p:nvSpPr>
                  <p:cNvPr id="545" name="Oval 158"/>
                  <p:cNvSpPr/>
                  <p:nvPr/>
                </p:nvSpPr>
                <p:spPr>
                  <a:xfrm rot="18797117">
                    <a:off x="36518" y="167493"/>
                    <a:ext cx="538384" cy="290779"/>
                  </a:xfrm>
                  <a:prstGeom prst="ellips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</p:grpSp>
            <p:sp>
              <p:nvSpPr>
                <p:cNvPr id="547" name="Straight Arrow Connector 168"/>
                <p:cNvSpPr/>
                <p:nvPr/>
              </p:nvSpPr>
              <p:spPr>
                <a:xfrm>
                  <a:off x="303078" y="309860"/>
                  <a:ext cx="215687" cy="217242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</p:grpSp>
          <p:sp>
            <p:nvSpPr>
              <p:cNvPr id="549" name="Straight Connector 35"/>
              <p:cNvSpPr/>
              <p:nvPr/>
            </p:nvSpPr>
            <p:spPr>
              <a:xfrm>
                <a:off x="306175" y="310760"/>
                <a:ext cx="105837" cy="105972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</p:grpSp>
        <p:grpSp>
          <p:nvGrpSpPr>
            <p:cNvPr id="560" name="组合 6"/>
            <p:cNvGrpSpPr/>
            <p:nvPr/>
          </p:nvGrpSpPr>
          <p:grpSpPr>
            <a:xfrm>
              <a:off x="5459311" y="862888"/>
              <a:ext cx="606161" cy="614453"/>
              <a:chOff x="1375" y="2634"/>
              <a:chExt cx="606159" cy="614452"/>
            </a:xfrm>
          </p:grpSpPr>
          <p:grpSp>
            <p:nvGrpSpPr>
              <p:cNvPr id="558" name="Group 29"/>
              <p:cNvGrpSpPr/>
              <p:nvPr/>
            </p:nvGrpSpPr>
            <p:grpSpPr>
              <a:xfrm>
                <a:off x="1375" y="2634"/>
                <a:ext cx="606161" cy="614453"/>
                <a:chOff x="1375" y="2634"/>
                <a:chExt cx="606159" cy="614452"/>
              </a:xfrm>
            </p:grpSpPr>
            <p:grpSp>
              <p:nvGrpSpPr>
                <p:cNvPr id="556" name="Group 303"/>
                <p:cNvGrpSpPr/>
                <p:nvPr/>
              </p:nvGrpSpPr>
              <p:grpSpPr>
                <a:xfrm>
                  <a:off x="1375" y="2634"/>
                  <a:ext cx="606161" cy="614453"/>
                  <a:chOff x="1375" y="2634"/>
                  <a:chExt cx="606159" cy="614452"/>
                </a:xfrm>
              </p:grpSpPr>
              <p:grpSp>
                <p:nvGrpSpPr>
                  <p:cNvPr id="554" name="Group 304"/>
                  <p:cNvGrpSpPr/>
                  <p:nvPr/>
                </p:nvGrpSpPr>
                <p:grpSpPr>
                  <a:xfrm>
                    <a:off x="1375" y="2634"/>
                    <a:ext cx="606161" cy="614453"/>
                    <a:chOff x="0" y="0"/>
                    <a:chExt cx="606160" cy="614452"/>
                  </a:xfrm>
                </p:grpSpPr>
                <p:sp>
                  <p:nvSpPr>
                    <p:cNvPr id="551" name="Straight Arrow Connector 173"/>
                    <p:cNvSpPr/>
                    <p:nvPr/>
                  </p:nvSpPr>
                  <p:spPr>
                    <a:xfrm>
                      <a:off x="-1" y="307226"/>
                      <a:ext cx="606161" cy="1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552" name="Straight Arrow Connector 171"/>
                    <p:cNvSpPr/>
                    <p:nvPr/>
                  </p:nvSpPr>
                  <p:spPr>
                    <a:xfrm flipV="1">
                      <a:off x="303079" y="0"/>
                      <a:ext cx="1" cy="614452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553" name="Flowchart: Connector 169"/>
                    <p:cNvSpPr/>
                    <p:nvPr/>
                  </p:nvSpPr>
                  <p:spPr>
                    <a:xfrm>
                      <a:off x="0" y="-1"/>
                      <a:ext cx="606160" cy="614454"/>
                    </a:xfrm>
                    <a:prstGeom prst="ellipse">
                      <a:avLst/>
                    </a:prstGeom>
                    <a:noFill/>
                    <a:ln w="25400" cap="flat">
                      <a:solidFill>
                        <a:srgbClr val="000000"/>
                      </a:solidFill>
                      <a:prstDash val="dash"/>
                      <a:round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</a:p>
                  </p:txBody>
                </p:sp>
              </p:grpSp>
              <p:sp>
                <p:nvSpPr>
                  <p:cNvPr id="555" name="Oval 158"/>
                  <p:cNvSpPr/>
                  <p:nvPr/>
                </p:nvSpPr>
                <p:spPr>
                  <a:xfrm rot="18797117">
                    <a:off x="39290" y="166873"/>
                    <a:ext cx="534009" cy="290779"/>
                  </a:xfrm>
                  <a:prstGeom prst="ellips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</p:grpSp>
            <p:sp>
              <p:nvSpPr>
                <p:cNvPr id="557" name="Straight Arrow Connector 168"/>
                <p:cNvSpPr/>
                <p:nvPr/>
              </p:nvSpPr>
              <p:spPr>
                <a:xfrm>
                  <a:off x="303078" y="309860"/>
                  <a:ext cx="107155" cy="3056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</p:grpSp>
          <p:sp>
            <p:nvSpPr>
              <p:cNvPr id="559" name="Straight Connector 319"/>
              <p:cNvSpPr/>
              <p:nvPr/>
            </p:nvSpPr>
            <p:spPr>
              <a:xfrm flipH="1" flipV="1">
                <a:off x="303079" y="308264"/>
                <a:ext cx="52592" cy="146982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</p:grpSp>
        <p:grpSp>
          <p:nvGrpSpPr>
            <p:cNvPr id="570" name="组合 7"/>
            <p:cNvGrpSpPr/>
            <p:nvPr/>
          </p:nvGrpSpPr>
          <p:grpSpPr>
            <a:xfrm>
              <a:off x="6417562" y="859367"/>
              <a:ext cx="606161" cy="614453"/>
              <a:chOff x="1375" y="2634"/>
              <a:chExt cx="606159" cy="614452"/>
            </a:xfrm>
          </p:grpSpPr>
          <p:grpSp>
            <p:nvGrpSpPr>
              <p:cNvPr id="568" name="Group 30"/>
              <p:cNvGrpSpPr/>
              <p:nvPr/>
            </p:nvGrpSpPr>
            <p:grpSpPr>
              <a:xfrm>
                <a:off x="1375" y="2634"/>
                <a:ext cx="606161" cy="614453"/>
                <a:chOff x="1375" y="2634"/>
                <a:chExt cx="606159" cy="614452"/>
              </a:xfrm>
            </p:grpSpPr>
            <p:grpSp>
              <p:nvGrpSpPr>
                <p:cNvPr id="566" name="Group 310"/>
                <p:cNvGrpSpPr/>
                <p:nvPr/>
              </p:nvGrpSpPr>
              <p:grpSpPr>
                <a:xfrm>
                  <a:off x="1375" y="2634"/>
                  <a:ext cx="606161" cy="614453"/>
                  <a:chOff x="1375" y="2634"/>
                  <a:chExt cx="606159" cy="614452"/>
                </a:xfrm>
              </p:grpSpPr>
              <p:grpSp>
                <p:nvGrpSpPr>
                  <p:cNvPr id="564" name="Group 311"/>
                  <p:cNvGrpSpPr/>
                  <p:nvPr/>
                </p:nvGrpSpPr>
                <p:grpSpPr>
                  <a:xfrm>
                    <a:off x="1375" y="2634"/>
                    <a:ext cx="606161" cy="614453"/>
                    <a:chOff x="0" y="0"/>
                    <a:chExt cx="606160" cy="614452"/>
                  </a:xfrm>
                </p:grpSpPr>
                <p:sp>
                  <p:nvSpPr>
                    <p:cNvPr id="561" name="Straight Arrow Connector 173"/>
                    <p:cNvSpPr/>
                    <p:nvPr/>
                  </p:nvSpPr>
                  <p:spPr>
                    <a:xfrm>
                      <a:off x="-1" y="307226"/>
                      <a:ext cx="606161" cy="1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562" name="Straight Arrow Connector 171"/>
                    <p:cNvSpPr/>
                    <p:nvPr/>
                  </p:nvSpPr>
                  <p:spPr>
                    <a:xfrm flipV="1">
                      <a:off x="303079" y="0"/>
                      <a:ext cx="1" cy="614452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563" name="Flowchart: Connector 169"/>
                    <p:cNvSpPr/>
                    <p:nvPr/>
                  </p:nvSpPr>
                  <p:spPr>
                    <a:xfrm>
                      <a:off x="0" y="-1"/>
                      <a:ext cx="606160" cy="614454"/>
                    </a:xfrm>
                    <a:prstGeom prst="ellipse">
                      <a:avLst/>
                    </a:prstGeom>
                    <a:noFill/>
                    <a:ln w="25400" cap="flat">
                      <a:solidFill>
                        <a:srgbClr val="000000"/>
                      </a:solidFill>
                      <a:prstDash val="dash"/>
                      <a:round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</a:p>
                  </p:txBody>
                </p:sp>
              </p:grpSp>
              <p:sp>
                <p:nvSpPr>
                  <p:cNvPr id="565" name="Oval 158"/>
                  <p:cNvSpPr/>
                  <p:nvPr/>
                </p:nvSpPr>
                <p:spPr>
                  <a:xfrm rot="18797117">
                    <a:off x="48110" y="166056"/>
                    <a:ext cx="517909" cy="290779"/>
                  </a:xfrm>
                  <a:prstGeom prst="ellips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</p:grpSp>
            <p:sp>
              <p:nvSpPr>
                <p:cNvPr id="567" name="Straight Arrow Connector 168"/>
                <p:cNvSpPr/>
                <p:nvPr/>
              </p:nvSpPr>
              <p:spPr>
                <a:xfrm flipH="1" flipV="1">
                  <a:off x="218302" y="11713"/>
                  <a:ext cx="84777" cy="2981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</p:grpSp>
          <p:sp>
            <p:nvSpPr>
              <p:cNvPr id="569" name="Straight Connector 320"/>
              <p:cNvSpPr/>
              <p:nvPr/>
            </p:nvSpPr>
            <p:spPr>
              <a:xfrm flipH="1" flipV="1">
                <a:off x="262571" y="143122"/>
                <a:ext cx="41885" cy="154231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</p:grpSp>
      </p:grpSp>
      <p:sp>
        <p:nvSpPr>
          <p:cNvPr id="572" name="Flowchart: Connector 176"/>
          <p:cNvSpPr/>
          <p:nvPr/>
        </p:nvSpPr>
        <p:spPr>
          <a:xfrm>
            <a:off x="1164167" y="2676064"/>
            <a:ext cx="150867" cy="132681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3" name="Flowchart: Connector 177"/>
          <p:cNvSpPr/>
          <p:nvPr/>
        </p:nvSpPr>
        <p:spPr>
          <a:xfrm>
            <a:off x="1011711" y="2893516"/>
            <a:ext cx="150867" cy="132681"/>
          </a:xfrm>
          <a:prstGeom prst="ellipse">
            <a:avLst/>
          </a:prstGeom>
          <a:solidFill>
            <a:schemeClr val="accent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4" name="Flowchart: Connector 178"/>
          <p:cNvSpPr/>
          <p:nvPr/>
        </p:nvSpPr>
        <p:spPr>
          <a:xfrm>
            <a:off x="1181648" y="3101010"/>
            <a:ext cx="150867" cy="132681"/>
          </a:xfrm>
          <a:prstGeom prst="ellipse">
            <a:avLst/>
          </a:prstGeom>
          <a:solidFill>
            <a:srgbClr val="00B050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5" name="Use projections to know the system"/>
          <p:cNvSpPr txBox="1"/>
          <p:nvPr/>
        </p:nvSpPr>
        <p:spPr>
          <a:xfrm>
            <a:off x="2262605" y="4323993"/>
            <a:ext cx="375984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Use projections to know the system</a:t>
            </a:r>
          </a:p>
        </p:txBody>
      </p:sp>
      <p:sp>
        <p:nvSpPr>
          <p:cNvPr id="576" name="A probability distribution based on a group of measurements"/>
          <p:cNvSpPr txBox="1"/>
          <p:nvPr/>
        </p:nvSpPr>
        <p:spPr>
          <a:xfrm>
            <a:off x="1798953" y="5398058"/>
            <a:ext cx="67387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i="1"/>
            </a:pPr>
            <a:r>
              <a:t>A </a:t>
            </a:r>
            <a:r>
              <a:rPr b="1"/>
              <a:t>probability distribution based on a group of measurements</a:t>
            </a:r>
          </a:p>
        </p:txBody>
      </p:sp>
      <p:sp>
        <p:nvSpPr>
          <p:cNvPr id="577" name="Line"/>
          <p:cNvSpPr/>
          <p:nvPr/>
        </p:nvSpPr>
        <p:spPr>
          <a:xfrm>
            <a:off x="4358397" y="4730416"/>
            <a:ext cx="1" cy="54329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Semantic Hilbert Space</a:t>
            </a:r>
          </a:p>
        </p:txBody>
      </p:sp>
      <p:sp>
        <p:nvSpPr>
          <p:cNvPr id="580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56" name="组合 8"/>
          <p:cNvGrpSpPr/>
          <p:nvPr/>
        </p:nvGrpSpPr>
        <p:grpSpPr>
          <a:xfrm>
            <a:off x="635345" y="1653259"/>
            <a:ext cx="8769836" cy="4078802"/>
            <a:chOff x="0" y="0"/>
            <a:chExt cx="8769835" cy="4078800"/>
          </a:xfrm>
        </p:grpSpPr>
        <p:grpSp>
          <p:nvGrpSpPr>
            <p:cNvPr id="584" name="Can 174"/>
            <p:cNvGrpSpPr/>
            <p:nvPr/>
          </p:nvGrpSpPr>
          <p:grpSpPr>
            <a:xfrm>
              <a:off x="316843" y="845625"/>
              <a:ext cx="423957" cy="818328"/>
              <a:chOff x="-1" y="0"/>
              <a:chExt cx="423955" cy="818327"/>
            </a:xfrm>
          </p:grpSpPr>
          <p:sp>
            <p:nvSpPr>
              <p:cNvPr id="581" name="Shape"/>
              <p:cNvSpPr/>
              <p:nvPr/>
            </p:nvSpPr>
            <p:spPr>
              <a:xfrm>
                <a:off x="-1" y="0"/>
                <a:ext cx="423955" cy="818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399"/>
                    </a:moveTo>
                    <a:cubicBezTo>
                      <a:pt x="0" y="626"/>
                      <a:pt x="4835" y="0"/>
                      <a:pt x="10800" y="0"/>
                    </a:cubicBezTo>
                    <a:cubicBezTo>
                      <a:pt x="16765" y="0"/>
                      <a:pt x="21600" y="626"/>
                      <a:pt x="21600" y="1399"/>
                    </a:cubicBezTo>
                    <a:lnTo>
                      <a:pt x="21600" y="20201"/>
                    </a:lnTo>
                    <a:cubicBezTo>
                      <a:pt x="21600" y="20974"/>
                      <a:pt x="16765" y="21600"/>
                      <a:pt x="10800" y="21600"/>
                    </a:cubicBezTo>
                    <a:cubicBezTo>
                      <a:pt x="4835" y="21600"/>
                      <a:pt x="0" y="20974"/>
                      <a:pt x="0" y="20201"/>
                    </a:cubicBezTo>
                    <a:close/>
                  </a:path>
                </a:pathLst>
              </a:cu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82" name="Oval"/>
              <p:cNvSpPr/>
              <p:nvPr/>
            </p:nvSpPr>
            <p:spPr>
              <a:xfrm>
                <a:off x="-1" y="-1"/>
                <a:ext cx="423956" cy="105989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83" name="Line"/>
              <p:cNvSpPr/>
              <p:nvPr/>
            </p:nvSpPr>
            <p:spPr>
              <a:xfrm>
                <a:off x="-2" y="0"/>
                <a:ext cx="423956" cy="818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399"/>
                    </a:moveTo>
                    <a:cubicBezTo>
                      <a:pt x="21600" y="2171"/>
                      <a:pt x="16765" y="2798"/>
                      <a:pt x="10800" y="2798"/>
                    </a:cubicBezTo>
                    <a:cubicBezTo>
                      <a:pt x="4835" y="2798"/>
                      <a:pt x="0" y="2171"/>
                      <a:pt x="0" y="1399"/>
                    </a:cubicBezTo>
                    <a:cubicBezTo>
                      <a:pt x="0" y="626"/>
                      <a:pt x="4835" y="0"/>
                      <a:pt x="10800" y="0"/>
                    </a:cubicBezTo>
                    <a:cubicBezTo>
                      <a:pt x="16765" y="0"/>
                      <a:pt x="21600" y="626"/>
                      <a:pt x="21600" y="1399"/>
                    </a:cubicBezTo>
                    <a:lnTo>
                      <a:pt x="21600" y="20201"/>
                    </a:lnTo>
                    <a:cubicBezTo>
                      <a:pt x="21600" y="20974"/>
                      <a:pt x="16765" y="21600"/>
                      <a:pt x="10800" y="21600"/>
                    </a:cubicBezTo>
                    <a:cubicBezTo>
                      <a:pt x="4835" y="21600"/>
                      <a:pt x="0" y="20974"/>
                      <a:pt x="0" y="20201"/>
                    </a:cubicBezTo>
                    <a:lnTo>
                      <a:pt x="0" y="1399"/>
                    </a:ln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585" name="TextBox 141"/>
            <p:cNvSpPr txBox="1"/>
            <p:nvPr/>
          </p:nvSpPr>
          <p:spPr>
            <a:xfrm>
              <a:off x="2350597" y="0"/>
              <a:ext cx="2208689" cy="751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200"/>
              </a:lvl1pPr>
            </a:lstStyle>
            <a:p>
              <a:pPr/>
              <a:r>
                <a:t>Word Semantic Composition</a:t>
              </a:r>
            </a:p>
          </p:txBody>
        </p:sp>
        <p:sp>
          <p:nvSpPr>
            <p:cNvPr id="586" name="TextBox 142"/>
            <p:cNvSpPr txBox="1"/>
            <p:nvPr/>
          </p:nvSpPr>
          <p:spPr>
            <a:xfrm>
              <a:off x="4445656" y="16941"/>
              <a:ext cx="2941745" cy="751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200"/>
              </a:lvl1pPr>
            </a:lstStyle>
            <a:p>
              <a:pPr/>
              <a:r>
                <a:t>High-level Semantic Features</a:t>
              </a:r>
            </a:p>
          </p:txBody>
        </p:sp>
        <p:sp>
          <p:nvSpPr>
            <p:cNvPr id="587" name="Right Arrow 66"/>
            <p:cNvSpPr/>
            <p:nvPr/>
          </p:nvSpPr>
          <p:spPr>
            <a:xfrm>
              <a:off x="2520760" y="1104823"/>
              <a:ext cx="336551" cy="201069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8" name="Right Arrow 67"/>
            <p:cNvSpPr/>
            <p:nvPr/>
          </p:nvSpPr>
          <p:spPr>
            <a:xfrm>
              <a:off x="1001059" y="1130574"/>
              <a:ext cx="305144" cy="187397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9" name="Right Arrow 172"/>
            <p:cNvSpPr/>
            <p:nvPr/>
          </p:nvSpPr>
          <p:spPr>
            <a:xfrm>
              <a:off x="4101898" y="1131116"/>
              <a:ext cx="336551" cy="201069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0" name="TextBox 151"/>
            <p:cNvSpPr txBox="1"/>
            <p:nvPr/>
          </p:nvSpPr>
          <p:spPr>
            <a:xfrm>
              <a:off x="0" y="169275"/>
              <a:ext cx="951109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200"/>
              </a:lvl1pPr>
            </a:lstStyle>
            <a:p>
              <a:pPr/>
              <a:r>
                <a:t>Words</a:t>
              </a:r>
            </a:p>
          </p:txBody>
        </p:sp>
        <p:sp>
          <p:nvSpPr>
            <p:cNvPr id="591" name="TextBox 152"/>
            <p:cNvSpPr txBox="1"/>
            <p:nvPr/>
          </p:nvSpPr>
          <p:spPr>
            <a:xfrm>
              <a:off x="1113483" y="11102"/>
              <a:ext cx="1407277" cy="751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2200"/>
              </a:pPr>
              <a:r>
                <a:t>Word </a:t>
              </a:r>
            </a:p>
            <a:p>
              <a:pPr algn="ctr">
                <a:defRPr b="1" sz="2200"/>
              </a:pPr>
              <a:r>
                <a:t>Vectors</a:t>
              </a:r>
            </a:p>
          </p:txBody>
        </p:sp>
        <p:sp>
          <p:nvSpPr>
            <p:cNvPr id="592" name="TextBox 154"/>
            <p:cNvSpPr txBox="1"/>
            <p:nvPr/>
          </p:nvSpPr>
          <p:spPr>
            <a:xfrm>
              <a:off x="745617" y="3647773"/>
              <a:ext cx="1854843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200"/>
              </a:lvl1pPr>
            </a:lstStyle>
            <a:p>
              <a:pPr/>
              <a:r>
                <a:t>Pure States</a:t>
              </a:r>
            </a:p>
          </p:txBody>
        </p:sp>
        <p:sp>
          <p:nvSpPr>
            <p:cNvPr id="593" name="TextBox 155"/>
            <p:cNvSpPr txBox="1"/>
            <p:nvPr/>
          </p:nvSpPr>
          <p:spPr>
            <a:xfrm>
              <a:off x="2566987" y="3657160"/>
              <a:ext cx="1703187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200"/>
              </a:lvl1pPr>
            </a:lstStyle>
            <a:p>
              <a:pPr/>
              <a:r>
                <a:t>Mixed State</a:t>
              </a:r>
            </a:p>
          </p:txBody>
        </p:sp>
        <p:sp>
          <p:nvSpPr>
            <p:cNvPr id="594" name="TextBox 156"/>
            <p:cNvSpPr txBox="1"/>
            <p:nvPr/>
          </p:nvSpPr>
          <p:spPr>
            <a:xfrm>
              <a:off x="4947620" y="3647773"/>
              <a:ext cx="3822216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200"/>
              </a:lvl1pPr>
            </a:lstStyle>
            <a:p>
              <a:pPr/>
              <a:r>
                <a:t>Measurements</a:t>
              </a:r>
            </a:p>
          </p:txBody>
        </p:sp>
        <p:grpSp>
          <p:nvGrpSpPr>
            <p:cNvPr id="601" name="Group 19"/>
            <p:cNvGrpSpPr/>
            <p:nvPr/>
          </p:nvGrpSpPr>
          <p:grpSpPr>
            <a:xfrm>
              <a:off x="1539722" y="898395"/>
              <a:ext cx="611281" cy="614453"/>
              <a:chOff x="0" y="0"/>
              <a:chExt cx="611280" cy="614452"/>
            </a:xfrm>
          </p:grpSpPr>
          <p:sp>
            <p:nvSpPr>
              <p:cNvPr id="595" name="Straight Arrow Connector 173"/>
              <p:cNvSpPr/>
              <p:nvPr/>
            </p:nvSpPr>
            <p:spPr>
              <a:xfrm>
                <a:off x="5120" y="307226"/>
                <a:ext cx="606161" cy="1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596" name="Straight Arrow Connector 171"/>
              <p:cNvSpPr/>
              <p:nvPr/>
            </p:nvSpPr>
            <p:spPr>
              <a:xfrm flipV="1">
                <a:off x="308200" y="0"/>
                <a:ext cx="1" cy="614452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597" name="Straight Arrow Connector 168"/>
              <p:cNvSpPr/>
              <p:nvPr/>
            </p:nvSpPr>
            <p:spPr>
              <a:xfrm>
                <a:off x="309907" y="307225"/>
                <a:ext cx="256172" cy="153039"/>
              </a:xfrm>
              <a:prstGeom prst="line">
                <a:avLst/>
              </a:prstGeom>
              <a:noFill/>
              <a:ln w="12700" cap="flat">
                <a:solidFill>
                  <a:schemeClr val="accent3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598" name="Flowchart: Connector 169"/>
              <p:cNvSpPr/>
              <p:nvPr/>
            </p:nvSpPr>
            <p:spPr>
              <a:xfrm>
                <a:off x="5121" y="-1"/>
                <a:ext cx="606161" cy="614454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dash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99" name="Straight Arrow Connector 170"/>
              <p:cNvSpPr/>
              <p:nvPr/>
            </p:nvSpPr>
            <p:spPr>
              <a:xfrm flipV="1">
                <a:off x="309907" y="979"/>
                <a:ext cx="80995" cy="306247"/>
              </a:xfrm>
              <a:prstGeom prst="line">
                <a:avLst/>
              </a:prstGeom>
              <a:noFill/>
              <a:ln w="12700" cap="flat">
                <a:solidFill>
                  <a:schemeClr val="accent2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600" name="Straight Arrow Connector 167"/>
              <p:cNvSpPr/>
              <p:nvPr/>
            </p:nvSpPr>
            <p:spPr>
              <a:xfrm flipH="1">
                <a:off x="0" y="306962"/>
                <a:ext cx="309908" cy="121001"/>
              </a:xfrm>
              <a:prstGeom prst="line">
                <a:avLst/>
              </a:prstGeom>
              <a:noFill/>
              <a:ln w="12700" cap="flat">
                <a:solidFill>
                  <a:schemeClr val="accent6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</p:grpSp>
        <p:grpSp>
          <p:nvGrpSpPr>
            <p:cNvPr id="610" name="Group 20"/>
            <p:cNvGrpSpPr/>
            <p:nvPr/>
          </p:nvGrpSpPr>
          <p:grpSpPr>
            <a:xfrm>
              <a:off x="3094032" y="924424"/>
              <a:ext cx="611281" cy="614453"/>
              <a:chOff x="0" y="2634"/>
              <a:chExt cx="611280" cy="614452"/>
            </a:xfrm>
          </p:grpSpPr>
          <p:grpSp>
            <p:nvGrpSpPr>
              <p:cNvPr id="608" name="Group 267"/>
              <p:cNvGrpSpPr/>
              <p:nvPr/>
            </p:nvGrpSpPr>
            <p:grpSpPr>
              <a:xfrm>
                <a:off x="0" y="2634"/>
                <a:ext cx="611281" cy="614453"/>
                <a:chOff x="0" y="0"/>
                <a:chExt cx="611280" cy="614452"/>
              </a:xfrm>
            </p:grpSpPr>
            <p:sp>
              <p:nvSpPr>
                <p:cNvPr id="602" name="Straight Arrow Connector 173"/>
                <p:cNvSpPr/>
                <p:nvPr/>
              </p:nvSpPr>
              <p:spPr>
                <a:xfrm>
                  <a:off x="5120" y="307226"/>
                  <a:ext cx="606161" cy="1"/>
                </a:xfrm>
                <a:prstGeom prst="line">
                  <a:avLst/>
                </a:prstGeom>
                <a:noFill/>
                <a:ln w="12700" cap="flat">
                  <a:solidFill>
                    <a:schemeClr val="accent1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603" name="Straight Arrow Connector 171"/>
                <p:cNvSpPr/>
                <p:nvPr/>
              </p:nvSpPr>
              <p:spPr>
                <a:xfrm flipV="1">
                  <a:off x="308200" y="0"/>
                  <a:ext cx="1" cy="614452"/>
                </a:xfrm>
                <a:prstGeom prst="line">
                  <a:avLst/>
                </a:prstGeom>
                <a:noFill/>
                <a:ln w="12700" cap="flat">
                  <a:solidFill>
                    <a:schemeClr val="accent1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604" name="Straight Arrow Connector 168"/>
                <p:cNvSpPr/>
                <p:nvPr/>
              </p:nvSpPr>
              <p:spPr>
                <a:xfrm>
                  <a:off x="309907" y="307225"/>
                  <a:ext cx="256172" cy="153039"/>
                </a:xfrm>
                <a:prstGeom prst="line">
                  <a:avLst/>
                </a:prstGeom>
                <a:noFill/>
                <a:ln w="12700" cap="flat">
                  <a:solidFill>
                    <a:schemeClr val="accent3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605" name="Flowchart: Connector 169"/>
                <p:cNvSpPr/>
                <p:nvPr/>
              </p:nvSpPr>
              <p:spPr>
                <a:xfrm>
                  <a:off x="5121" y="-1"/>
                  <a:ext cx="606161" cy="614454"/>
                </a:xfrm>
                <a:prstGeom prst="ellips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dash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606" name="Straight Arrow Connector 170"/>
                <p:cNvSpPr/>
                <p:nvPr/>
              </p:nvSpPr>
              <p:spPr>
                <a:xfrm flipV="1">
                  <a:off x="309907" y="979"/>
                  <a:ext cx="80995" cy="306247"/>
                </a:xfrm>
                <a:prstGeom prst="line">
                  <a:avLst/>
                </a:prstGeom>
                <a:noFill/>
                <a:ln w="12700" cap="flat">
                  <a:solidFill>
                    <a:schemeClr val="accent2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607" name="Straight Arrow Connector 167"/>
                <p:cNvSpPr/>
                <p:nvPr/>
              </p:nvSpPr>
              <p:spPr>
                <a:xfrm flipH="1">
                  <a:off x="0" y="306962"/>
                  <a:ext cx="309908" cy="121001"/>
                </a:xfrm>
                <a:prstGeom prst="line">
                  <a:avLst/>
                </a:prstGeom>
                <a:noFill/>
                <a:ln w="12700" cap="flat">
                  <a:solidFill>
                    <a:schemeClr val="accent6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</p:grpSp>
          <p:sp>
            <p:nvSpPr>
              <p:cNvPr id="609" name="Oval 158"/>
              <p:cNvSpPr/>
              <p:nvPr/>
            </p:nvSpPr>
            <p:spPr>
              <a:xfrm rot="18797117">
                <a:off x="52131" y="161118"/>
                <a:ext cx="526659" cy="29077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611" name="TextBox 33"/>
            <p:cNvSpPr txBox="1"/>
            <p:nvPr/>
          </p:nvSpPr>
          <p:spPr>
            <a:xfrm>
              <a:off x="6092999" y="946167"/>
              <a:ext cx="28803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…</a:t>
              </a:r>
            </a:p>
          </p:txBody>
        </p:sp>
        <p:grpSp>
          <p:nvGrpSpPr>
            <p:cNvPr id="622" name="组合 4"/>
            <p:cNvGrpSpPr/>
            <p:nvPr/>
          </p:nvGrpSpPr>
          <p:grpSpPr>
            <a:xfrm>
              <a:off x="4695049" y="848258"/>
              <a:ext cx="606161" cy="1180041"/>
              <a:chOff x="1375" y="2634"/>
              <a:chExt cx="606159" cy="1180039"/>
            </a:xfrm>
          </p:grpSpPr>
          <p:grpSp>
            <p:nvGrpSpPr>
              <p:cNvPr id="619" name="Group 31"/>
              <p:cNvGrpSpPr/>
              <p:nvPr/>
            </p:nvGrpSpPr>
            <p:grpSpPr>
              <a:xfrm>
                <a:off x="1375" y="2634"/>
                <a:ext cx="606161" cy="614453"/>
                <a:chOff x="1375" y="2634"/>
                <a:chExt cx="606159" cy="614452"/>
              </a:xfrm>
            </p:grpSpPr>
            <p:grpSp>
              <p:nvGrpSpPr>
                <p:cNvPr id="617" name="Group 275"/>
                <p:cNvGrpSpPr/>
                <p:nvPr/>
              </p:nvGrpSpPr>
              <p:grpSpPr>
                <a:xfrm>
                  <a:off x="1375" y="2634"/>
                  <a:ext cx="606161" cy="614453"/>
                  <a:chOff x="1375" y="2634"/>
                  <a:chExt cx="606159" cy="614452"/>
                </a:xfrm>
              </p:grpSpPr>
              <p:grpSp>
                <p:nvGrpSpPr>
                  <p:cNvPr id="615" name="Group 276"/>
                  <p:cNvGrpSpPr/>
                  <p:nvPr/>
                </p:nvGrpSpPr>
                <p:grpSpPr>
                  <a:xfrm>
                    <a:off x="1375" y="2634"/>
                    <a:ext cx="606161" cy="614453"/>
                    <a:chOff x="0" y="0"/>
                    <a:chExt cx="606160" cy="614452"/>
                  </a:xfrm>
                </p:grpSpPr>
                <p:sp>
                  <p:nvSpPr>
                    <p:cNvPr id="612" name="Straight Arrow Connector 173"/>
                    <p:cNvSpPr/>
                    <p:nvPr/>
                  </p:nvSpPr>
                  <p:spPr>
                    <a:xfrm>
                      <a:off x="-1" y="307226"/>
                      <a:ext cx="606161" cy="1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613" name="Straight Arrow Connector 171"/>
                    <p:cNvSpPr/>
                    <p:nvPr/>
                  </p:nvSpPr>
                  <p:spPr>
                    <a:xfrm flipV="1">
                      <a:off x="303079" y="0"/>
                      <a:ext cx="1" cy="614452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614" name="Flowchart: Connector 169"/>
                    <p:cNvSpPr/>
                    <p:nvPr/>
                  </p:nvSpPr>
                  <p:spPr>
                    <a:xfrm>
                      <a:off x="0" y="-1"/>
                      <a:ext cx="606160" cy="614454"/>
                    </a:xfrm>
                    <a:prstGeom prst="ellipse">
                      <a:avLst/>
                    </a:prstGeom>
                    <a:noFill/>
                    <a:ln w="25400" cap="flat">
                      <a:solidFill>
                        <a:srgbClr val="000000"/>
                      </a:solidFill>
                      <a:prstDash val="dash"/>
                      <a:round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</a:p>
                  </p:txBody>
                </p:sp>
              </p:grpSp>
              <p:sp>
                <p:nvSpPr>
                  <p:cNvPr id="616" name="Oval 158"/>
                  <p:cNvSpPr/>
                  <p:nvPr/>
                </p:nvSpPr>
                <p:spPr>
                  <a:xfrm rot="18797117">
                    <a:off x="38830" y="166278"/>
                    <a:ext cx="536049" cy="290779"/>
                  </a:xfrm>
                  <a:prstGeom prst="ellips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</p:grpSp>
            <p:sp>
              <p:nvSpPr>
                <p:cNvPr id="618" name="Straight Arrow Connector 168"/>
                <p:cNvSpPr/>
                <p:nvPr/>
              </p:nvSpPr>
              <p:spPr>
                <a:xfrm>
                  <a:off x="303078" y="309860"/>
                  <a:ext cx="215687" cy="217242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</p:grpSp>
          <p:sp>
            <p:nvSpPr>
              <p:cNvPr id="620" name="Straight Connector 35"/>
              <p:cNvSpPr/>
              <p:nvPr/>
            </p:nvSpPr>
            <p:spPr>
              <a:xfrm>
                <a:off x="306175" y="310760"/>
                <a:ext cx="105837" cy="105972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621" name="Rectangle 323"/>
              <p:cNvSpPr txBox="1"/>
              <p:nvPr/>
            </p:nvSpPr>
            <p:spPr>
              <a:xfrm>
                <a:off x="137289" y="937891"/>
                <a:ext cx="369310" cy="244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>
                    <m:oMathParaPr>
                      <m:jc m:val="centerGroup"/>
                    </m:oMathParaPr>
                    <m:oMath>
                      <m:r>
                        <a:rPr xmlns:a="http://schemas.openxmlformats.org/drawingml/2006/mai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e>
                          <m:r>
                            <a:rPr xmlns:a="http://schemas.openxmlformats.org/drawingml/2006/mai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xmlns:a="http://schemas.openxmlformats.org/drawingml/2006/mai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sz="2000"/>
              </a:p>
            </p:txBody>
          </p:sp>
        </p:grpSp>
        <p:grpSp>
          <p:nvGrpSpPr>
            <p:cNvPr id="633" name="组合 6"/>
            <p:cNvGrpSpPr/>
            <p:nvPr/>
          </p:nvGrpSpPr>
          <p:grpSpPr>
            <a:xfrm>
              <a:off x="5459311" y="862888"/>
              <a:ext cx="606161" cy="1165411"/>
              <a:chOff x="1375" y="2634"/>
              <a:chExt cx="606159" cy="1165410"/>
            </a:xfrm>
          </p:grpSpPr>
          <p:grpSp>
            <p:nvGrpSpPr>
              <p:cNvPr id="630" name="Group 29"/>
              <p:cNvGrpSpPr/>
              <p:nvPr/>
            </p:nvGrpSpPr>
            <p:grpSpPr>
              <a:xfrm>
                <a:off x="1375" y="2634"/>
                <a:ext cx="606161" cy="614453"/>
                <a:chOff x="1375" y="2634"/>
                <a:chExt cx="606159" cy="614452"/>
              </a:xfrm>
            </p:grpSpPr>
            <p:grpSp>
              <p:nvGrpSpPr>
                <p:cNvPr id="628" name="Group 303"/>
                <p:cNvGrpSpPr/>
                <p:nvPr/>
              </p:nvGrpSpPr>
              <p:grpSpPr>
                <a:xfrm>
                  <a:off x="1375" y="2634"/>
                  <a:ext cx="606161" cy="614453"/>
                  <a:chOff x="1375" y="2634"/>
                  <a:chExt cx="606159" cy="614452"/>
                </a:xfrm>
              </p:grpSpPr>
              <p:grpSp>
                <p:nvGrpSpPr>
                  <p:cNvPr id="626" name="Group 304"/>
                  <p:cNvGrpSpPr/>
                  <p:nvPr/>
                </p:nvGrpSpPr>
                <p:grpSpPr>
                  <a:xfrm>
                    <a:off x="1375" y="2634"/>
                    <a:ext cx="606161" cy="614453"/>
                    <a:chOff x="0" y="0"/>
                    <a:chExt cx="606160" cy="614452"/>
                  </a:xfrm>
                </p:grpSpPr>
                <p:sp>
                  <p:nvSpPr>
                    <p:cNvPr id="623" name="Straight Arrow Connector 173"/>
                    <p:cNvSpPr/>
                    <p:nvPr/>
                  </p:nvSpPr>
                  <p:spPr>
                    <a:xfrm>
                      <a:off x="-1" y="307226"/>
                      <a:ext cx="606161" cy="1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624" name="Straight Arrow Connector 171"/>
                    <p:cNvSpPr/>
                    <p:nvPr/>
                  </p:nvSpPr>
                  <p:spPr>
                    <a:xfrm flipV="1">
                      <a:off x="303079" y="0"/>
                      <a:ext cx="1" cy="614452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625" name="Flowchart: Connector 169"/>
                    <p:cNvSpPr/>
                    <p:nvPr/>
                  </p:nvSpPr>
                  <p:spPr>
                    <a:xfrm>
                      <a:off x="0" y="-1"/>
                      <a:ext cx="606160" cy="614454"/>
                    </a:xfrm>
                    <a:prstGeom prst="ellipse">
                      <a:avLst/>
                    </a:prstGeom>
                    <a:noFill/>
                    <a:ln w="25400" cap="flat">
                      <a:solidFill>
                        <a:srgbClr val="000000"/>
                      </a:solidFill>
                      <a:prstDash val="dash"/>
                      <a:round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</a:p>
                  </p:txBody>
                </p:sp>
              </p:grpSp>
              <p:sp>
                <p:nvSpPr>
                  <p:cNvPr id="627" name="Oval 158"/>
                  <p:cNvSpPr/>
                  <p:nvPr/>
                </p:nvSpPr>
                <p:spPr>
                  <a:xfrm rot="18797117">
                    <a:off x="42760" y="171236"/>
                    <a:ext cx="518851" cy="290779"/>
                  </a:xfrm>
                  <a:prstGeom prst="ellips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</p:grpSp>
            <p:sp>
              <p:nvSpPr>
                <p:cNvPr id="629" name="Straight Arrow Connector 168"/>
                <p:cNvSpPr/>
                <p:nvPr/>
              </p:nvSpPr>
              <p:spPr>
                <a:xfrm>
                  <a:off x="303078" y="309860"/>
                  <a:ext cx="107155" cy="3056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</p:grpSp>
          <p:sp>
            <p:nvSpPr>
              <p:cNvPr id="631" name="Straight Connector 319"/>
              <p:cNvSpPr/>
              <p:nvPr/>
            </p:nvSpPr>
            <p:spPr>
              <a:xfrm flipH="1" flipV="1">
                <a:off x="303079" y="308264"/>
                <a:ext cx="52592" cy="146982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632" name="Rectangle 324"/>
              <p:cNvSpPr txBox="1"/>
              <p:nvPr/>
            </p:nvSpPr>
            <p:spPr>
              <a:xfrm>
                <a:off x="121519" y="923262"/>
                <a:ext cx="369311" cy="244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>
                    <m:oMathParaPr>
                      <m:jc m:val="centerGroup"/>
                    </m:oMathParaPr>
                    <m:oMath>
                      <m:r>
                        <a:rPr xmlns:a="http://schemas.openxmlformats.org/drawingml/2006/mai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e>
                          <m:r>
                            <a:rPr xmlns:a="http://schemas.openxmlformats.org/drawingml/2006/mai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xmlns:a="http://schemas.openxmlformats.org/drawingml/2006/mai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xmlns:a="http://schemas.openxmlformats.org/drawingml/2006/mai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sz="2000"/>
              </a:p>
            </p:txBody>
          </p:sp>
        </p:grpSp>
        <p:grpSp>
          <p:nvGrpSpPr>
            <p:cNvPr id="644" name="组合 7"/>
            <p:cNvGrpSpPr/>
            <p:nvPr/>
          </p:nvGrpSpPr>
          <p:grpSpPr>
            <a:xfrm>
              <a:off x="6417562" y="859367"/>
              <a:ext cx="606161" cy="1184289"/>
              <a:chOff x="1375" y="2634"/>
              <a:chExt cx="606159" cy="1184288"/>
            </a:xfrm>
          </p:grpSpPr>
          <p:grpSp>
            <p:nvGrpSpPr>
              <p:cNvPr id="641" name="Group 30"/>
              <p:cNvGrpSpPr/>
              <p:nvPr/>
            </p:nvGrpSpPr>
            <p:grpSpPr>
              <a:xfrm>
                <a:off x="1375" y="2634"/>
                <a:ext cx="606161" cy="614453"/>
                <a:chOff x="1375" y="2634"/>
                <a:chExt cx="606159" cy="614452"/>
              </a:xfrm>
            </p:grpSpPr>
            <p:grpSp>
              <p:nvGrpSpPr>
                <p:cNvPr id="639" name="Group 310"/>
                <p:cNvGrpSpPr/>
                <p:nvPr/>
              </p:nvGrpSpPr>
              <p:grpSpPr>
                <a:xfrm>
                  <a:off x="1375" y="2634"/>
                  <a:ext cx="606161" cy="614453"/>
                  <a:chOff x="1375" y="2634"/>
                  <a:chExt cx="606159" cy="614452"/>
                </a:xfrm>
              </p:grpSpPr>
              <p:grpSp>
                <p:nvGrpSpPr>
                  <p:cNvPr id="637" name="Group 311"/>
                  <p:cNvGrpSpPr/>
                  <p:nvPr/>
                </p:nvGrpSpPr>
                <p:grpSpPr>
                  <a:xfrm>
                    <a:off x="1375" y="2634"/>
                    <a:ext cx="606161" cy="614453"/>
                    <a:chOff x="0" y="0"/>
                    <a:chExt cx="606160" cy="614452"/>
                  </a:xfrm>
                </p:grpSpPr>
                <p:sp>
                  <p:nvSpPr>
                    <p:cNvPr id="634" name="Straight Arrow Connector 173"/>
                    <p:cNvSpPr/>
                    <p:nvPr/>
                  </p:nvSpPr>
                  <p:spPr>
                    <a:xfrm>
                      <a:off x="-1" y="307226"/>
                      <a:ext cx="606161" cy="1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635" name="Straight Arrow Connector 171"/>
                    <p:cNvSpPr/>
                    <p:nvPr/>
                  </p:nvSpPr>
                  <p:spPr>
                    <a:xfrm flipV="1">
                      <a:off x="303079" y="0"/>
                      <a:ext cx="1" cy="614452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636" name="Flowchart: Connector 169"/>
                    <p:cNvSpPr/>
                    <p:nvPr/>
                  </p:nvSpPr>
                  <p:spPr>
                    <a:xfrm>
                      <a:off x="0" y="-1"/>
                      <a:ext cx="606160" cy="614454"/>
                    </a:xfrm>
                    <a:prstGeom prst="ellipse">
                      <a:avLst/>
                    </a:prstGeom>
                    <a:noFill/>
                    <a:ln w="25400" cap="flat">
                      <a:solidFill>
                        <a:srgbClr val="000000"/>
                      </a:solidFill>
                      <a:prstDash val="dash"/>
                      <a:round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</a:p>
                  </p:txBody>
                </p:sp>
              </p:grpSp>
              <p:sp>
                <p:nvSpPr>
                  <p:cNvPr id="638" name="Oval 158"/>
                  <p:cNvSpPr/>
                  <p:nvPr/>
                </p:nvSpPr>
                <p:spPr>
                  <a:xfrm rot="18797117">
                    <a:off x="44899" y="161049"/>
                    <a:ext cx="533762" cy="290779"/>
                  </a:xfrm>
                  <a:prstGeom prst="ellips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</p:grpSp>
            <p:sp>
              <p:nvSpPr>
                <p:cNvPr id="640" name="Straight Arrow Connector 168"/>
                <p:cNvSpPr/>
                <p:nvPr/>
              </p:nvSpPr>
              <p:spPr>
                <a:xfrm flipH="1" flipV="1">
                  <a:off x="218302" y="11713"/>
                  <a:ext cx="84777" cy="2981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</p:grpSp>
          <p:sp>
            <p:nvSpPr>
              <p:cNvPr id="642" name="Straight Connector 320"/>
              <p:cNvSpPr/>
              <p:nvPr/>
            </p:nvSpPr>
            <p:spPr>
              <a:xfrm flipH="1" flipV="1">
                <a:off x="262571" y="143122"/>
                <a:ext cx="41885" cy="154231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643" name="Rectangle 326"/>
              <p:cNvSpPr txBox="1"/>
              <p:nvPr/>
            </p:nvSpPr>
            <p:spPr>
              <a:xfrm>
                <a:off x="126544" y="940156"/>
                <a:ext cx="376885" cy="2467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>
                    <m:oMathParaPr>
                      <m:jc m:val="centerGroup"/>
                    </m:oMathParaPr>
                    <m:oMath>
                      <m:r>
                        <a:rPr xmlns:a="http://schemas.openxmlformats.org/drawingml/2006/mai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e>
                          <m:r>
                            <a:rPr xmlns:a="http://schemas.openxmlformats.org/drawingml/2006/mai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xmlns:a="http://schemas.openxmlformats.org/drawingml/2006/mai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xmlns:a="http://schemas.openxmlformats.org/drawingml/2006/mai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sz="2000"/>
              </a:p>
            </p:txBody>
          </p:sp>
        </p:grpSp>
        <p:sp>
          <p:nvSpPr>
            <p:cNvPr id="645" name="Rectangle 46"/>
            <p:cNvSpPr txBox="1"/>
            <p:nvPr/>
          </p:nvSpPr>
          <p:spPr>
            <a:xfrm>
              <a:off x="1559187" y="1691364"/>
              <a:ext cx="676377" cy="3865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xmlns:a="http://schemas.openxmlformats.org/drawingml/2006/mai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|"/>
                        <m:endChr m:val="〉"/>
                      </m:dPr>
                      <m:e>
                        <m:sSub>
                          <m:e>
                            <m:r>
                              <a:rPr xmlns:a="http://schemas.openxmlformats.org/drawingml/2006/mai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xmlns:a="http://schemas.openxmlformats.org/drawingml/2006/mai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m:oMathPara>
              </a14:m>
              <a:endParaRPr sz="2000"/>
            </a:p>
          </p:txBody>
        </p:sp>
        <p:sp>
          <p:nvSpPr>
            <p:cNvPr id="646" name="Rectangle 327"/>
            <p:cNvSpPr txBox="1"/>
            <p:nvPr/>
          </p:nvSpPr>
          <p:spPr>
            <a:xfrm>
              <a:off x="3348120" y="1735333"/>
              <a:ext cx="101271" cy="142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m:oMathPara>
              </a14:m>
            </a:p>
          </p:txBody>
        </p:sp>
        <p:pic>
          <p:nvPicPr>
            <p:cNvPr id="647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01787" y="2250382"/>
              <a:ext cx="848811" cy="1198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8" name="Right Arrow 66"/>
            <p:cNvSpPr/>
            <p:nvPr/>
          </p:nvSpPr>
          <p:spPr>
            <a:xfrm>
              <a:off x="2523475" y="2750629"/>
              <a:ext cx="336551" cy="201069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49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19393" y="2434205"/>
              <a:ext cx="798375" cy="805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0" name="Right Arrow 66"/>
            <p:cNvSpPr/>
            <p:nvPr/>
          </p:nvSpPr>
          <p:spPr>
            <a:xfrm>
              <a:off x="4101898" y="2655965"/>
              <a:ext cx="336551" cy="201069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1" name="TextBox 86"/>
            <p:cNvSpPr txBox="1"/>
            <p:nvPr/>
          </p:nvSpPr>
          <p:spPr>
            <a:xfrm>
              <a:off x="6129530" y="1752380"/>
              <a:ext cx="28803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…</a:t>
              </a:r>
            </a:p>
          </p:txBody>
        </p:sp>
        <p:pic>
          <p:nvPicPr>
            <p:cNvPr id="652" name="Picture 7" descr="Picture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92392" y="2483542"/>
              <a:ext cx="663255" cy="664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3" name="Picture 7" descr="Picture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482964" y="2473336"/>
              <a:ext cx="663255" cy="6641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4" name="TextBox 89"/>
            <p:cNvSpPr txBox="1"/>
            <p:nvPr/>
          </p:nvSpPr>
          <p:spPr>
            <a:xfrm>
              <a:off x="6128154" y="2568229"/>
              <a:ext cx="28803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…</a:t>
              </a:r>
            </a:p>
          </p:txBody>
        </p:sp>
        <p:pic>
          <p:nvPicPr>
            <p:cNvPr id="655" name="Picture 7" descr="Picture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438950" y="2483542"/>
              <a:ext cx="663255" cy="664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7" name="Flowchart: Connector 176"/>
          <p:cNvSpPr/>
          <p:nvPr/>
        </p:nvSpPr>
        <p:spPr>
          <a:xfrm>
            <a:off x="1164167" y="2676064"/>
            <a:ext cx="150867" cy="132681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58" name="Flowchart: Connector 177"/>
          <p:cNvSpPr/>
          <p:nvPr/>
        </p:nvSpPr>
        <p:spPr>
          <a:xfrm>
            <a:off x="1011711" y="2893516"/>
            <a:ext cx="150867" cy="132681"/>
          </a:xfrm>
          <a:prstGeom prst="ellipse">
            <a:avLst/>
          </a:prstGeom>
          <a:solidFill>
            <a:schemeClr val="accent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59" name="Flowchart: Connector 178"/>
          <p:cNvSpPr/>
          <p:nvPr/>
        </p:nvSpPr>
        <p:spPr>
          <a:xfrm>
            <a:off x="1181648" y="3101010"/>
            <a:ext cx="150867" cy="132681"/>
          </a:xfrm>
          <a:prstGeom prst="ellipse">
            <a:avLst/>
          </a:prstGeom>
          <a:solidFill>
            <a:srgbClr val="00B050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 to Text Matching</a:t>
            </a:r>
          </a:p>
        </p:txBody>
      </p:sp>
      <p:sp>
        <p:nvSpPr>
          <p:cNvPr id="662" name="Slide Number Placeholder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68" name="Group 8"/>
          <p:cNvGrpSpPr/>
          <p:nvPr/>
        </p:nvGrpSpPr>
        <p:grpSpPr>
          <a:xfrm>
            <a:off x="4786367" y="1332836"/>
            <a:ext cx="932231" cy="877347"/>
            <a:chOff x="0" y="0"/>
            <a:chExt cx="932230" cy="877346"/>
          </a:xfrm>
        </p:grpSpPr>
        <p:grpSp>
          <p:nvGrpSpPr>
            <p:cNvPr id="666" name="Group 9"/>
            <p:cNvGrpSpPr/>
            <p:nvPr/>
          </p:nvGrpSpPr>
          <p:grpSpPr>
            <a:xfrm>
              <a:off x="-1" y="-1"/>
              <a:ext cx="932232" cy="877348"/>
              <a:chOff x="0" y="0"/>
              <a:chExt cx="932230" cy="877346"/>
            </a:xfrm>
          </p:grpSpPr>
          <p:sp>
            <p:nvSpPr>
              <p:cNvPr id="663" name="Straight Arrow Connector 173"/>
              <p:cNvSpPr/>
              <p:nvPr/>
            </p:nvSpPr>
            <p:spPr>
              <a:xfrm>
                <a:off x="-1" y="438673"/>
                <a:ext cx="932231" cy="1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664" name="Straight Arrow Connector 171"/>
              <p:cNvSpPr/>
              <p:nvPr/>
            </p:nvSpPr>
            <p:spPr>
              <a:xfrm flipV="1">
                <a:off x="466114" y="0"/>
                <a:ext cx="1" cy="877345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665" name="Flowchart: Connector 169"/>
              <p:cNvSpPr/>
              <p:nvPr/>
            </p:nvSpPr>
            <p:spPr>
              <a:xfrm>
                <a:off x="-1" y="-1"/>
                <a:ext cx="932232" cy="877348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dash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667" name="Oval 158"/>
            <p:cNvSpPr/>
            <p:nvPr/>
          </p:nvSpPr>
          <p:spPr>
            <a:xfrm rot="18797117">
              <a:off x="113741" y="256315"/>
              <a:ext cx="735545" cy="363797"/>
            </a:xfrm>
            <a:prstGeom prst="ellips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69" name="Rectangle 17"/>
          <p:cNvSpPr txBox="1"/>
          <p:nvPr/>
        </p:nvSpPr>
        <p:spPr>
          <a:xfrm>
            <a:off x="4396157" y="1498549"/>
            <a:ext cx="175178" cy="1878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sub>
                  </m:sSub>
                </m:oMath>
              </m:oMathPara>
            </a14:m>
            <a:endParaRPr>
              <a:solidFill>
                <a:srgbClr val="FF0000"/>
              </a:solidFill>
            </a:endParaRPr>
          </a:p>
        </p:txBody>
      </p:sp>
      <p:sp>
        <p:nvSpPr>
          <p:cNvPr id="670" name="Rectangle 27"/>
          <p:cNvSpPr txBox="1"/>
          <p:nvPr/>
        </p:nvSpPr>
        <p:spPr>
          <a:xfrm>
            <a:off x="4378947" y="5433478"/>
            <a:ext cx="17301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0000"/>
                </a:solidFill>
              </a:rPr>
              <a:t> </a:t>
            </a:r>
          </a:p>
        </p:txBody>
      </p:sp>
      <p:grpSp>
        <p:nvGrpSpPr>
          <p:cNvPr id="676" name="Group 31"/>
          <p:cNvGrpSpPr/>
          <p:nvPr/>
        </p:nvGrpSpPr>
        <p:grpSpPr>
          <a:xfrm>
            <a:off x="4855624" y="5215913"/>
            <a:ext cx="856603" cy="874545"/>
            <a:chOff x="0" y="0"/>
            <a:chExt cx="856601" cy="874544"/>
          </a:xfrm>
        </p:grpSpPr>
        <p:grpSp>
          <p:nvGrpSpPr>
            <p:cNvPr id="674" name="Group 32"/>
            <p:cNvGrpSpPr/>
            <p:nvPr/>
          </p:nvGrpSpPr>
          <p:grpSpPr>
            <a:xfrm>
              <a:off x="-1" y="-1"/>
              <a:ext cx="856603" cy="874546"/>
              <a:chOff x="0" y="0"/>
              <a:chExt cx="856601" cy="874544"/>
            </a:xfrm>
          </p:grpSpPr>
          <p:sp>
            <p:nvSpPr>
              <p:cNvPr id="671" name="Straight Arrow Connector 173"/>
              <p:cNvSpPr/>
              <p:nvPr/>
            </p:nvSpPr>
            <p:spPr>
              <a:xfrm>
                <a:off x="-1" y="437272"/>
                <a:ext cx="856603" cy="1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672" name="Straight Arrow Connector 171"/>
              <p:cNvSpPr/>
              <p:nvPr/>
            </p:nvSpPr>
            <p:spPr>
              <a:xfrm flipV="1">
                <a:off x="428300" y="0"/>
                <a:ext cx="1" cy="874545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673" name="Flowchart: Connector 169"/>
              <p:cNvSpPr/>
              <p:nvPr/>
            </p:nvSpPr>
            <p:spPr>
              <a:xfrm>
                <a:off x="0" y="-1"/>
                <a:ext cx="856602" cy="8745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dash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675" name="Oval 158"/>
            <p:cNvSpPr/>
            <p:nvPr/>
          </p:nvSpPr>
          <p:spPr>
            <a:xfrm rot="1809860">
              <a:off x="135694" y="189721"/>
              <a:ext cx="614769" cy="513183"/>
            </a:xfrm>
            <a:prstGeom prst="ellipse">
              <a:avLst/>
            </a:prstGeom>
            <a:noFill/>
            <a:ln w="1270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77" name="Rectangle 29"/>
          <p:cNvSpPr/>
          <p:nvPr/>
        </p:nvSpPr>
        <p:spPr>
          <a:xfrm>
            <a:off x="2230959" y="3828298"/>
            <a:ext cx="2147988" cy="1075700"/>
          </a:xfrm>
          <a:prstGeom prst="rect">
            <a:avLst/>
          </a:prstGeom>
          <a:ln w="12700">
            <a:solidFill>
              <a:srgbClr val="00B05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78" name="Rectangle 19"/>
          <p:cNvSpPr txBox="1"/>
          <p:nvPr/>
        </p:nvSpPr>
        <p:spPr>
          <a:xfrm>
            <a:off x="1518885" y="3305967"/>
            <a:ext cx="330218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100"/>
            </a:pPr>
            <a:r>
              <a:t>How did </a:t>
            </a:r>
            <a:r>
              <a:rPr>
                <a:solidFill>
                  <a:srgbClr val="FF0000"/>
                </a:solidFill>
              </a:rPr>
              <a:t>women’s role change during the war   </a:t>
            </a:r>
            <a:r>
              <a:t>?</a:t>
            </a:r>
            <a:r>
              <a:rPr sz="14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79" name="Rectangle 20"/>
          <p:cNvSpPr txBox="1"/>
          <p:nvPr/>
        </p:nvSpPr>
        <p:spPr>
          <a:xfrm>
            <a:off x="1536130" y="3792127"/>
            <a:ext cx="4363093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100"/>
            </a:pPr>
            <a:r>
              <a:t>the World</a:t>
            </a:r>
            <a:r>
              <a:rPr>
                <a:solidFill>
                  <a:srgbClr val="00B050"/>
                </a:solidFill>
              </a:rPr>
              <a:t> Wars started a new era for women’s </a:t>
            </a:r>
            <a:r>
              <a:t>opportunities</a:t>
            </a:r>
            <a:r>
              <a:rPr>
                <a:solidFill>
                  <a:srgbClr val="00B050"/>
                </a:solidFill>
              </a:rPr>
              <a:t> </a:t>
            </a:r>
            <a:r>
              <a:t>to… </a:t>
            </a:r>
          </a:p>
        </p:txBody>
      </p:sp>
      <p:sp>
        <p:nvSpPr>
          <p:cNvPr id="680" name="Straight Connector 22"/>
          <p:cNvSpPr/>
          <p:nvPr/>
        </p:nvSpPr>
        <p:spPr>
          <a:xfrm flipV="1">
            <a:off x="539551" y="3682019"/>
            <a:ext cx="5179047" cy="47360"/>
          </a:xfrm>
          <a:prstGeom prst="line">
            <a:avLst/>
          </a:prstGeom>
          <a:ln w="762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681" name="Right Arrow 66"/>
          <p:cNvSpPr/>
          <p:nvPr/>
        </p:nvSpPr>
        <p:spPr>
          <a:xfrm rot="19508383">
            <a:off x="5942641" y="5084417"/>
            <a:ext cx="479216" cy="253789"/>
          </a:xfrm>
          <a:prstGeom prst="rightArrow">
            <a:avLst>
              <a:gd name="adj1" fmla="val 43684"/>
              <a:gd name="adj2" fmla="val 50000"/>
            </a:avLst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82" name="Rectangle 143"/>
          <p:cNvSpPr/>
          <p:nvPr/>
        </p:nvSpPr>
        <p:spPr>
          <a:xfrm>
            <a:off x="2112745" y="2420888"/>
            <a:ext cx="2176019" cy="1181362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698" name="组合 16"/>
          <p:cNvGrpSpPr/>
          <p:nvPr/>
        </p:nvGrpSpPr>
        <p:grpSpPr>
          <a:xfrm>
            <a:off x="5811080" y="2696169"/>
            <a:ext cx="2417632" cy="2038050"/>
            <a:chOff x="0" y="0"/>
            <a:chExt cx="2417630" cy="2038048"/>
          </a:xfrm>
        </p:grpSpPr>
        <p:grpSp>
          <p:nvGrpSpPr>
            <p:cNvPr id="688" name="Group 80"/>
            <p:cNvGrpSpPr/>
            <p:nvPr/>
          </p:nvGrpSpPr>
          <p:grpSpPr>
            <a:xfrm>
              <a:off x="456708" y="-1"/>
              <a:ext cx="1960923" cy="1920059"/>
              <a:chOff x="0" y="0"/>
              <a:chExt cx="1960921" cy="1920057"/>
            </a:xfrm>
          </p:grpSpPr>
          <p:grpSp>
            <p:nvGrpSpPr>
              <p:cNvPr id="686" name="Group 83"/>
              <p:cNvGrpSpPr/>
              <p:nvPr/>
            </p:nvGrpSpPr>
            <p:grpSpPr>
              <a:xfrm>
                <a:off x="-1" y="0"/>
                <a:ext cx="1960923" cy="1920058"/>
                <a:chOff x="0" y="0"/>
                <a:chExt cx="1960921" cy="1920057"/>
              </a:xfrm>
            </p:grpSpPr>
            <p:sp>
              <p:nvSpPr>
                <p:cNvPr id="683" name="Straight Arrow Connector 173"/>
                <p:cNvSpPr/>
                <p:nvPr/>
              </p:nvSpPr>
              <p:spPr>
                <a:xfrm>
                  <a:off x="-1" y="960030"/>
                  <a:ext cx="1960923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684" name="Straight Arrow Connector 171"/>
                <p:cNvSpPr/>
                <p:nvPr/>
              </p:nvSpPr>
              <p:spPr>
                <a:xfrm flipV="1">
                  <a:off x="980460" y="0"/>
                  <a:ext cx="1" cy="1920058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685" name="Flowchart: Connector 169"/>
                <p:cNvSpPr/>
                <p:nvPr/>
              </p:nvSpPr>
              <p:spPr>
                <a:xfrm>
                  <a:off x="0" y="0"/>
                  <a:ext cx="1960922" cy="1920058"/>
                </a:xfrm>
                <a:prstGeom prst="ellips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dash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687" name="Straight Arrow Connector 168"/>
              <p:cNvSpPr/>
              <p:nvPr/>
            </p:nvSpPr>
            <p:spPr>
              <a:xfrm flipH="1">
                <a:off x="496720" y="939624"/>
                <a:ext cx="487193" cy="880935"/>
              </a:xfrm>
              <a:prstGeom prst="line">
                <a:avLst/>
              </a:prstGeom>
              <a:noFill/>
              <a:ln w="28575" cap="flat">
                <a:solidFill>
                  <a:srgbClr val="0070C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</p:grpSp>
        <p:sp>
          <p:nvSpPr>
            <p:cNvPr id="689" name="Straight Arrow Connector 168"/>
            <p:cNvSpPr/>
            <p:nvPr/>
          </p:nvSpPr>
          <p:spPr>
            <a:xfrm flipH="1">
              <a:off x="456709" y="951935"/>
              <a:ext cx="987919" cy="135114"/>
            </a:xfrm>
            <a:prstGeom prst="line">
              <a:avLst/>
            </a:prstGeom>
            <a:noFill/>
            <a:ln w="28575" cap="flat">
              <a:solidFill>
                <a:srgbClr val="0070C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690" name="Rectangle 96"/>
            <p:cNvSpPr txBox="1"/>
            <p:nvPr/>
          </p:nvSpPr>
          <p:spPr>
            <a:xfrm>
              <a:off x="0" y="965155"/>
              <a:ext cx="369310" cy="244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e>
                        <m:r>
                          <a:rPr xmlns:a="http://schemas.openxmlformats.org/drawingml/2006/mai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xmlns:a="http://schemas.openxmlformats.org/drawingml/2006/mai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〉</m:t>
                    </m:r>
                  </m:oMath>
                </m:oMathPara>
              </a14:m>
              <a:endParaRPr sz="2000"/>
            </a:p>
          </p:txBody>
        </p:sp>
        <p:sp>
          <p:nvSpPr>
            <p:cNvPr id="691" name="Oval 158"/>
            <p:cNvSpPr/>
            <p:nvPr/>
          </p:nvSpPr>
          <p:spPr>
            <a:xfrm rot="18797117">
              <a:off x="625613" y="531110"/>
              <a:ext cx="1703123" cy="830487"/>
            </a:xfrm>
            <a:prstGeom prst="ellips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2" name="Oval 158"/>
            <p:cNvSpPr/>
            <p:nvPr/>
          </p:nvSpPr>
          <p:spPr>
            <a:xfrm rot="2916923">
              <a:off x="655947" y="386347"/>
              <a:ext cx="1505037" cy="1159029"/>
            </a:xfrm>
            <a:prstGeom prst="ellipse">
              <a:avLst/>
            </a:prstGeom>
            <a:noFill/>
            <a:ln w="1270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3" name="Oval 182"/>
            <p:cNvSpPr/>
            <p:nvPr/>
          </p:nvSpPr>
          <p:spPr>
            <a:xfrm flipH="1">
              <a:off x="873570" y="979368"/>
              <a:ext cx="107681" cy="107681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4" name="Oval 183"/>
            <p:cNvSpPr/>
            <p:nvPr/>
          </p:nvSpPr>
          <p:spPr>
            <a:xfrm flipH="1">
              <a:off x="1014941" y="1575595"/>
              <a:ext cx="107681" cy="107681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5" name="Oval 184"/>
            <p:cNvSpPr/>
            <p:nvPr/>
          </p:nvSpPr>
          <p:spPr>
            <a:xfrm flipH="1">
              <a:off x="740869" y="996017"/>
              <a:ext cx="97893" cy="107681"/>
            </a:xfrm>
            <a:prstGeom prst="ellipse">
              <a:avLst/>
            </a:prstGeom>
            <a:solidFill>
              <a:srgbClr val="00B050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6" name="Oval 185"/>
            <p:cNvSpPr/>
            <p:nvPr/>
          </p:nvSpPr>
          <p:spPr>
            <a:xfrm flipH="1">
              <a:off x="1089345" y="1443891"/>
              <a:ext cx="107681" cy="107681"/>
            </a:xfrm>
            <a:prstGeom prst="ellipse">
              <a:avLst/>
            </a:prstGeom>
            <a:solidFill>
              <a:srgbClr val="00B050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7" name="Rectangle 186"/>
            <p:cNvSpPr txBox="1"/>
            <p:nvPr/>
          </p:nvSpPr>
          <p:spPr>
            <a:xfrm>
              <a:off x="645055" y="1793266"/>
              <a:ext cx="369311" cy="244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e>
                        <m:r>
                          <a:rPr xmlns:a="http://schemas.openxmlformats.org/drawingml/2006/mai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xmlns:a="http://schemas.openxmlformats.org/drawingml/2006/mai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〉</m:t>
                    </m:r>
                  </m:oMath>
                </m:oMathPara>
              </a14:m>
              <a:endParaRPr sz="2000"/>
            </a:p>
          </p:txBody>
        </p:sp>
      </p:grpSp>
      <p:sp>
        <p:nvSpPr>
          <p:cNvPr id="699" name="Bent Arrow 188"/>
          <p:cNvSpPr/>
          <p:nvPr/>
        </p:nvSpPr>
        <p:spPr>
          <a:xfrm>
            <a:off x="3682060" y="1634139"/>
            <a:ext cx="453504" cy="49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11072"/>
                </a:lnTo>
                <a:cubicBezTo>
                  <a:pt x="0" y="6316"/>
                  <a:pt x="4231" y="2460"/>
                  <a:pt x="9450" y="2460"/>
                </a:cubicBezTo>
                <a:lnTo>
                  <a:pt x="16200" y="2460"/>
                </a:lnTo>
                <a:lnTo>
                  <a:pt x="16200" y="0"/>
                </a:lnTo>
                <a:lnTo>
                  <a:pt x="21600" y="4921"/>
                </a:lnTo>
                <a:lnTo>
                  <a:pt x="16200" y="9842"/>
                </a:lnTo>
                <a:lnTo>
                  <a:pt x="16200" y="7381"/>
                </a:lnTo>
                <a:lnTo>
                  <a:pt x="9450" y="7381"/>
                </a:lnTo>
                <a:cubicBezTo>
                  <a:pt x="7213" y="7381"/>
                  <a:pt x="5400" y="9033"/>
                  <a:pt x="5400" y="11072"/>
                </a:cubicBezTo>
                <a:lnTo>
                  <a:pt x="5400" y="21600"/>
                </a:lnTo>
                <a:close/>
              </a:path>
            </a:pathLst>
          </a:cu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700" name="TextBox 189"/>
          <p:cNvSpPr txBox="1"/>
          <p:nvPr/>
        </p:nvSpPr>
        <p:spPr>
          <a:xfrm>
            <a:off x="2559994" y="1827340"/>
            <a:ext cx="1218852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Mixture</a:t>
            </a:r>
          </a:p>
        </p:txBody>
      </p:sp>
      <p:sp>
        <p:nvSpPr>
          <p:cNvPr id="701" name="TextBox 190"/>
          <p:cNvSpPr txBox="1"/>
          <p:nvPr/>
        </p:nvSpPr>
        <p:spPr>
          <a:xfrm>
            <a:off x="2463666" y="5133537"/>
            <a:ext cx="1058266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Mixture</a:t>
            </a:r>
          </a:p>
        </p:txBody>
      </p:sp>
      <p:sp>
        <p:nvSpPr>
          <p:cNvPr id="702" name="Bent Arrow 188"/>
          <p:cNvSpPr/>
          <p:nvPr/>
        </p:nvSpPr>
        <p:spPr>
          <a:xfrm flipH="1" rot="10800000">
            <a:off x="3637005" y="5254033"/>
            <a:ext cx="424735" cy="49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10369"/>
                </a:lnTo>
                <a:cubicBezTo>
                  <a:pt x="0" y="5915"/>
                  <a:pt x="4231" y="2304"/>
                  <a:pt x="9450" y="2304"/>
                </a:cubicBezTo>
                <a:lnTo>
                  <a:pt x="16200" y="2304"/>
                </a:lnTo>
                <a:lnTo>
                  <a:pt x="16200" y="0"/>
                </a:lnTo>
                <a:lnTo>
                  <a:pt x="21600" y="4609"/>
                </a:lnTo>
                <a:lnTo>
                  <a:pt x="16200" y="9217"/>
                </a:lnTo>
                <a:lnTo>
                  <a:pt x="16200" y="6913"/>
                </a:lnTo>
                <a:lnTo>
                  <a:pt x="9450" y="6913"/>
                </a:lnTo>
                <a:cubicBezTo>
                  <a:pt x="7213" y="6913"/>
                  <a:pt x="5400" y="8460"/>
                  <a:pt x="5400" y="10369"/>
                </a:cubicBezTo>
                <a:lnTo>
                  <a:pt x="5400" y="21600"/>
                </a:lnTo>
                <a:close/>
              </a:path>
            </a:pathLst>
          </a:custGeom>
          <a:solidFill>
            <a:srgbClr val="00B050"/>
          </a:solidFill>
          <a:ln w="25400">
            <a:solidFill>
              <a:srgbClr val="00B05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2600"/>
                </a:solidFill>
              </a:defRPr>
            </a:pPr>
          </a:p>
        </p:txBody>
      </p:sp>
      <p:grpSp>
        <p:nvGrpSpPr>
          <p:cNvPr id="707" name="组合 5"/>
          <p:cNvGrpSpPr/>
          <p:nvPr/>
        </p:nvGrpSpPr>
        <p:grpSpPr>
          <a:xfrm>
            <a:off x="2364719" y="2480187"/>
            <a:ext cx="133057" cy="884747"/>
            <a:chOff x="0" y="0"/>
            <a:chExt cx="133056" cy="884745"/>
          </a:xfrm>
        </p:grpSpPr>
        <p:sp>
          <p:nvSpPr>
            <p:cNvPr id="703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04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5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6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12" name="组合 292"/>
          <p:cNvGrpSpPr/>
          <p:nvPr/>
        </p:nvGrpSpPr>
        <p:grpSpPr>
          <a:xfrm>
            <a:off x="2756518" y="2490920"/>
            <a:ext cx="133057" cy="884747"/>
            <a:chOff x="0" y="0"/>
            <a:chExt cx="133056" cy="884745"/>
          </a:xfrm>
        </p:grpSpPr>
        <p:sp>
          <p:nvSpPr>
            <p:cNvPr id="708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09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0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1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17" name="组合 297"/>
          <p:cNvGrpSpPr/>
          <p:nvPr/>
        </p:nvGrpSpPr>
        <p:grpSpPr>
          <a:xfrm>
            <a:off x="3094395" y="2495551"/>
            <a:ext cx="133058" cy="884747"/>
            <a:chOff x="0" y="0"/>
            <a:chExt cx="133056" cy="884745"/>
          </a:xfrm>
        </p:grpSpPr>
        <p:sp>
          <p:nvSpPr>
            <p:cNvPr id="713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14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5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6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22" name="组合 302"/>
          <p:cNvGrpSpPr/>
          <p:nvPr/>
        </p:nvGrpSpPr>
        <p:grpSpPr>
          <a:xfrm>
            <a:off x="3516574" y="2500051"/>
            <a:ext cx="133057" cy="884747"/>
            <a:chOff x="0" y="0"/>
            <a:chExt cx="133056" cy="884745"/>
          </a:xfrm>
        </p:grpSpPr>
        <p:sp>
          <p:nvSpPr>
            <p:cNvPr id="718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19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0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1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27" name="组合 307"/>
          <p:cNvGrpSpPr/>
          <p:nvPr/>
        </p:nvGrpSpPr>
        <p:grpSpPr>
          <a:xfrm>
            <a:off x="3815084" y="2507744"/>
            <a:ext cx="133057" cy="884747"/>
            <a:chOff x="0" y="0"/>
            <a:chExt cx="133056" cy="884745"/>
          </a:xfrm>
        </p:grpSpPr>
        <p:sp>
          <p:nvSpPr>
            <p:cNvPr id="723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24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5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6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32" name="组合 312"/>
          <p:cNvGrpSpPr/>
          <p:nvPr/>
        </p:nvGrpSpPr>
        <p:grpSpPr>
          <a:xfrm>
            <a:off x="4053871" y="2515579"/>
            <a:ext cx="133057" cy="884747"/>
            <a:chOff x="0" y="0"/>
            <a:chExt cx="133056" cy="884745"/>
          </a:xfrm>
        </p:grpSpPr>
        <p:sp>
          <p:nvSpPr>
            <p:cNvPr id="728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29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0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1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37" name="组合 317"/>
          <p:cNvGrpSpPr/>
          <p:nvPr/>
        </p:nvGrpSpPr>
        <p:grpSpPr>
          <a:xfrm>
            <a:off x="4320740" y="2502542"/>
            <a:ext cx="133057" cy="884747"/>
            <a:chOff x="0" y="0"/>
            <a:chExt cx="133056" cy="884745"/>
          </a:xfrm>
        </p:grpSpPr>
        <p:sp>
          <p:nvSpPr>
            <p:cNvPr id="733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34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558ED5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5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6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42" name="组合 357"/>
          <p:cNvGrpSpPr/>
          <p:nvPr/>
        </p:nvGrpSpPr>
        <p:grpSpPr>
          <a:xfrm>
            <a:off x="1923877" y="2480636"/>
            <a:ext cx="133057" cy="884747"/>
            <a:chOff x="0" y="0"/>
            <a:chExt cx="133056" cy="884745"/>
          </a:xfrm>
        </p:grpSpPr>
        <p:sp>
          <p:nvSpPr>
            <p:cNvPr id="738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39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558ED5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0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1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47" name="组合 362"/>
          <p:cNvGrpSpPr/>
          <p:nvPr/>
        </p:nvGrpSpPr>
        <p:grpSpPr>
          <a:xfrm>
            <a:off x="1699700" y="2483360"/>
            <a:ext cx="133057" cy="884747"/>
            <a:chOff x="0" y="0"/>
            <a:chExt cx="133056" cy="884745"/>
          </a:xfrm>
        </p:grpSpPr>
        <p:sp>
          <p:nvSpPr>
            <p:cNvPr id="743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44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558ED5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5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6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52" name="组合 322"/>
          <p:cNvGrpSpPr/>
          <p:nvPr/>
        </p:nvGrpSpPr>
        <p:grpSpPr>
          <a:xfrm>
            <a:off x="2323999" y="4007896"/>
            <a:ext cx="133057" cy="884747"/>
            <a:chOff x="0" y="0"/>
            <a:chExt cx="133056" cy="884745"/>
          </a:xfrm>
        </p:grpSpPr>
        <p:sp>
          <p:nvSpPr>
            <p:cNvPr id="748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49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00B05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0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1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57" name="组合 327"/>
          <p:cNvGrpSpPr/>
          <p:nvPr/>
        </p:nvGrpSpPr>
        <p:grpSpPr>
          <a:xfrm>
            <a:off x="2683685" y="4019253"/>
            <a:ext cx="133057" cy="884747"/>
            <a:chOff x="0" y="0"/>
            <a:chExt cx="133056" cy="884745"/>
          </a:xfrm>
        </p:grpSpPr>
        <p:sp>
          <p:nvSpPr>
            <p:cNvPr id="753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54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00B05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5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6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62" name="组合 332"/>
          <p:cNvGrpSpPr/>
          <p:nvPr/>
        </p:nvGrpSpPr>
        <p:grpSpPr>
          <a:xfrm>
            <a:off x="2968652" y="4007896"/>
            <a:ext cx="133057" cy="884747"/>
            <a:chOff x="0" y="0"/>
            <a:chExt cx="133056" cy="884745"/>
          </a:xfrm>
        </p:grpSpPr>
        <p:sp>
          <p:nvSpPr>
            <p:cNvPr id="758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59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00B05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0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1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67" name="组合 337"/>
          <p:cNvGrpSpPr/>
          <p:nvPr/>
        </p:nvGrpSpPr>
        <p:grpSpPr>
          <a:xfrm>
            <a:off x="3177065" y="4007896"/>
            <a:ext cx="133057" cy="884747"/>
            <a:chOff x="0" y="0"/>
            <a:chExt cx="133056" cy="884745"/>
          </a:xfrm>
        </p:grpSpPr>
        <p:sp>
          <p:nvSpPr>
            <p:cNvPr id="763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64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00B05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5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6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72" name="组合 342"/>
          <p:cNvGrpSpPr/>
          <p:nvPr/>
        </p:nvGrpSpPr>
        <p:grpSpPr>
          <a:xfrm>
            <a:off x="3426931" y="4005607"/>
            <a:ext cx="133057" cy="884747"/>
            <a:chOff x="0" y="0"/>
            <a:chExt cx="133056" cy="884745"/>
          </a:xfrm>
        </p:grpSpPr>
        <p:sp>
          <p:nvSpPr>
            <p:cNvPr id="768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69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00B05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0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1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77" name="组合 347"/>
          <p:cNvGrpSpPr/>
          <p:nvPr/>
        </p:nvGrpSpPr>
        <p:grpSpPr>
          <a:xfrm>
            <a:off x="3651148" y="4001732"/>
            <a:ext cx="133057" cy="884747"/>
            <a:chOff x="0" y="0"/>
            <a:chExt cx="133056" cy="884745"/>
          </a:xfrm>
        </p:grpSpPr>
        <p:sp>
          <p:nvSpPr>
            <p:cNvPr id="773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74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00B05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5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6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82" name="组合 352"/>
          <p:cNvGrpSpPr/>
          <p:nvPr/>
        </p:nvGrpSpPr>
        <p:grpSpPr>
          <a:xfrm>
            <a:off x="3943767" y="4001732"/>
            <a:ext cx="133057" cy="884747"/>
            <a:chOff x="0" y="0"/>
            <a:chExt cx="133056" cy="884745"/>
          </a:xfrm>
        </p:grpSpPr>
        <p:sp>
          <p:nvSpPr>
            <p:cNvPr id="778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79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00B05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0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1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87" name="组合 367"/>
          <p:cNvGrpSpPr/>
          <p:nvPr/>
        </p:nvGrpSpPr>
        <p:grpSpPr>
          <a:xfrm>
            <a:off x="1976727" y="4005607"/>
            <a:ext cx="133057" cy="884747"/>
            <a:chOff x="0" y="0"/>
            <a:chExt cx="133056" cy="884745"/>
          </a:xfrm>
        </p:grpSpPr>
        <p:sp>
          <p:nvSpPr>
            <p:cNvPr id="783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84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558ED5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5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6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92" name="组合 372"/>
          <p:cNvGrpSpPr/>
          <p:nvPr/>
        </p:nvGrpSpPr>
        <p:grpSpPr>
          <a:xfrm>
            <a:off x="1620909" y="4005607"/>
            <a:ext cx="133057" cy="884747"/>
            <a:chOff x="0" y="0"/>
            <a:chExt cx="133056" cy="884745"/>
          </a:xfrm>
        </p:grpSpPr>
        <p:sp>
          <p:nvSpPr>
            <p:cNvPr id="788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89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558ED5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0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1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97" name="组合 377"/>
          <p:cNvGrpSpPr/>
          <p:nvPr/>
        </p:nvGrpSpPr>
        <p:grpSpPr>
          <a:xfrm>
            <a:off x="4697803" y="4000001"/>
            <a:ext cx="133057" cy="884747"/>
            <a:chOff x="0" y="0"/>
            <a:chExt cx="133056" cy="884745"/>
          </a:xfrm>
        </p:grpSpPr>
        <p:sp>
          <p:nvSpPr>
            <p:cNvPr id="793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94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558ED5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5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6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802" name="组合 382"/>
          <p:cNvGrpSpPr/>
          <p:nvPr/>
        </p:nvGrpSpPr>
        <p:grpSpPr>
          <a:xfrm>
            <a:off x="5186302" y="4001684"/>
            <a:ext cx="133057" cy="884747"/>
            <a:chOff x="0" y="0"/>
            <a:chExt cx="133056" cy="884745"/>
          </a:xfrm>
        </p:grpSpPr>
        <p:sp>
          <p:nvSpPr>
            <p:cNvPr id="798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99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558ED5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0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1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03" name="矩形 6"/>
          <p:cNvSpPr txBox="1"/>
          <p:nvPr/>
        </p:nvSpPr>
        <p:spPr>
          <a:xfrm>
            <a:off x="431767" y="3255622"/>
            <a:ext cx="1253094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/>
            </a:lvl1pPr>
          </a:lstStyle>
          <a:p>
            <a:pPr/>
            <a:r>
              <a:t>Question:</a:t>
            </a:r>
          </a:p>
        </p:txBody>
      </p:sp>
      <p:sp>
        <p:nvSpPr>
          <p:cNvPr id="804" name="Right Arrow 66"/>
          <p:cNvSpPr/>
          <p:nvPr/>
        </p:nvSpPr>
        <p:spPr>
          <a:xfrm rot="2500836">
            <a:off x="6019463" y="2139219"/>
            <a:ext cx="479216" cy="253789"/>
          </a:xfrm>
          <a:prstGeom prst="rightArrow">
            <a:avLst>
              <a:gd name="adj1" fmla="val 43684"/>
              <a:gd name="adj2" fmla="val 50000"/>
            </a:avLst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05" name="矩形 25"/>
          <p:cNvSpPr txBox="1"/>
          <p:nvPr/>
        </p:nvSpPr>
        <p:spPr>
          <a:xfrm>
            <a:off x="485659" y="3737249"/>
            <a:ext cx="1147674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/>
            </a:lvl1pPr>
          </a:lstStyle>
          <a:p>
            <a:pPr/>
            <a:r>
              <a:t>Answer: </a:t>
            </a:r>
          </a:p>
        </p:txBody>
      </p:sp>
      <p:sp>
        <p:nvSpPr>
          <p:cNvPr id="806" name="TextBox 147"/>
          <p:cNvSpPr txBox="1"/>
          <p:nvPr/>
        </p:nvSpPr>
        <p:spPr>
          <a:xfrm>
            <a:off x="6764508" y="4917221"/>
            <a:ext cx="1722191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Measurement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 Result</a:t>
            </a:r>
          </a:p>
        </p:txBody>
      </p:sp>
      <p:sp>
        <p:nvSpPr>
          <p:cNvPr id="809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0" name="TextBox 8"/>
          <p:cNvSpPr txBox="1"/>
          <p:nvPr/>
        </p:nvSpPr>
        <p:spPr>
          <a:xfrm>
            <a:off x="539552" y="1128178"/>
            <a:ext cx="8147247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/>
            </a:pPr>
            <a:r>
              <a:t>Effectiveness </a:t>
            </a:r>
          </a:p>
          <a:p>
            <a:pPr lvl="1" marL="800100" indent="-342900">
              <a:buSzPct val="100000"/>
              <a:buFont typeface="Arial"/>
              <a:buChar char="•"/>
            </a:pPr>
            <a:r>
              <a:t>Competitive compared to strong baselines</a:t>
            </a:r>
          </a:p>
          <a:p>
            <a:pPr lvl="1" marL="800100" indent="-342900">
              <a:buSzPct val="100000"/>
              <a:buFont typeface="Arial"/>
              <a:buChar char="•"/>
            </a:pPr>
            <a:r>
              <a:t>Outperforms existing quantum-inspired QA model (Zhang et al. 2018)</a:t>
            </a:r>
          </a:p>
        </p:txBody>
      </p:sp>
      <p:pic>
        <p:nvPicPr>
          <p:cNvPr id="81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873" y="2479388"/>
            <a:ext cx="4397926" cy="3168353"/>
          </a:xfrm>
          <a:prstGeom prst="rect">
            <a:avLst/>
          </a:prstGeom>
          <a:ln w="12700">
            <a:miter lim="400000"/>
          </a:ln>
        </p:spPr>
      </p:pic>
      <p:pic>
        <p:nvPicPr>
          <p:cNvPr id="812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rcRect l="0" t="8717" r="0" b="0"/>
          <a:stretch>
            <a:fillRect/>
          </a:stretch>
        </p:blipFill>
        <p:spPr>
          <a:xfrm>
            <a:off x="4586744" y="2676698"/>
            <a:ext cx="4351312" cy="2724374"/>
          </a:xfrm>
          <a:prstGeom prst="rect">
            <a:avLst/>
          </a:prstGeom>
          <a:ln w="12700">
            <a:miter lim="400000"/>
          </a:ln>
        </p:spPr>
      </p:pic>
      <p:sp>
        <p:nvSpPr>
          <p:cNvPr id="813" name="Code : github.com/wabyking/qnn"/>
          <p:cNvSpPr txBox="1"/>
          <p:nvPr/>
        </p:nvSpPr>
        <p:spPr>
          <a:xfrm>
            <a:off x="815967" y="6183629"/>
            <a:ext cx="317773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Code : github.com/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wabyking</a:t>
            </a:r>
            <a:r>
              <a:t>/qnn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8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7" name="Background…"/>
          <p:cNvSpPr txBox="1"/>
          <p:nvPr>
            <p:ph type="body" idx="4294967295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9A9A9"/>
                </a:solidFill>
              </a:defRPr>
            </a:pPr>
            <a:r>
              <a:t>Background</a:t>
            </a:r>
          </a:p>
          <a:p>
            <a:pPr/>
            <a:r>
              <a:t>Semantic Hilbert Space—</a:t>
            </a:r>
            <a:r>
              <a:rPr sz="1600"/>
              <a:t>NAACL best explainable NLP paper</a:t>
            </a:r>
            <a:endParaRPr sz="1600"/>
          </a:p>
          <a:p>
            <a:pPr lvl="1" marL="800100" indent="-342900">
              <a:buChar char="•"/>
              <a:defRPr sz="1800"/>
            </a:pPr>
            <a:r>
              <a:t>Why quantum?</a:t>
            </a:r>
          </a:p>
          <a:p>
            <a:pPr lvl="1" marL="800100" indent="-342900">
              <a:buChar char="•"/>
              <a:defRPr sz="1800"/>
            </a:pPr>
            <a:r>
              <a:t>How does it work</a:t>
            </a:r>
          </a:p>
          <a:p>
            <a:pPr lvl="1" marL="800100" indent="-342900">
              <a:buChar char="•"/>
              <a:defRPr b="1" sz="1800"/>
            </a:pPr>
            <a:r>
              <a:t>Any benefits?</a:t>
            </a:r>
          </a:p>
          <a:p>
            <a:pPr lvl="2" marL="1257300" indent="-342900">
              <a:defRPr b="1" sz="1800"/>
            </a:pPr>
            <a:r>
              <a:t>understanding distributed representations via superposition</a:t>
            </a:r>
          </a:p>
          <a:p>
            <a:pPr lvl="2" marL="1257300" indent="-342900">
              <a:defRPr b="1" sz="1800"/>
            </a:pPr>
            <a:r>
              <a:t>well-mathematically-constrained  framework</a:t>
            </a:r>
          </a:p>
          <a:p>
            <a:pPr lvl="2" marL="1257300" indent="-342900">
              <a:defRPr b="1" sz="1800"/>
            </a:pPr>
            <a:r>
              <a:t>mutually-interpreted learnable  components</a:t>
            </a:r>
          </a:p>
          <a:p>
            <a:pPr lvl="2" marL="1257300" indent="-342900">
              <a:defRPr b="1" sz="1800"/>
            </a:pPr>
            <a:endParaRPr sz="1600"/>
          </a:p>
          <a:p>
            <a:pPr marL="342900" indent="-342900">
              <a:defRPr sz="3100"/>
            </a:pPr>
            <a:r>
              <a:t>Possible Future 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1) Transparency</a:t>
            </a:r>
          </a:p>
        </p:txBody>
      </p:sp>
      <p:sp>
        <p:nvSpPr>
          <p:cNvPr id="820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21" name="TextBox 4"/>
          <p:cNvSpPr txBox="1"/>
          <p:nvPr/>
        </p:nvSpPr>
        <p:spPr>
          <a:xfrm>
            <a:off x="971599" y="5051504"/>
            <a:ext cx="6984777" cy="123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 algn="just">
              <a:buSzPct val="100000"/>
              <a:buFont typeface="Arial"/>
              <a:buChar char="•"/>
              <a:defRPr sz="2000"/>
            </a:pPr>
            <a:r>
              <a:t>With well-constraint complex values, CNM components can be </a:t>
            </a:r>
            <a:r>
              <a:rPr b="1"/>
              <a:t>explained</a:t>
            </a:r>
            <a:r>
              <a:t> as concrete </a:t>
            </a:r>
            <a:r>
              <a:rPr b="1"/>
              <a:t>quantum states</a:t>
            </a:r>
            <a:r>
              <a:t> at the design phase</a:t>
            </a:r>
          </a:p>
        </p:txBody>
      </p:sp>
      <p:pic>
        <p:nvPicPr>
          <p:cNvPr id="82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8631" y="1412332"/>
            <a:ext cx="6857746" cy="34568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1) Meaning of each neuron</a:t>
            </a:r>
          </a:p>
        </p:txBody>
      </p:sp>
      <p:sp>
        <p:nvSpPr>
          <p:cNvPr id="825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5261" y="1212607"/>
            <a:ext cx="5337182" cy="361518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27" name="Table"/>
          <p:cNvGraphicFramePr/>
          <p:nvPr/>
        </p:nvGraphicFramePr>
        <p:xfrm>
          <a:off x="317400" y="4788751"/>
          <a:ext cx="8521900" cy="179025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701839"/>
                <a:gridCol w="1701839"/>
                <a:gridCol w="1701839"/>
                <a:gridCol w="1701839"/>
                <a:gridCol w="1701839"/>
              </a:tblGrid>
              <a:tr h="3072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Layer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Embedding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Mixture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Mearurement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Matching</a:t>
                      </a:r>
                    </a:p>
                  </a:txBody>
                  <a:tcPr marL="0" marR="0" marT="0" marB="0" anchor="t" anchorCtr="0" horzOverflow="overflow"/>
                </a:tc>
              </a:tr>
              <a:tr h="29180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Physical meaning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Pure state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mixed state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measurement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probability</a:t>
                      </a:r>
                    </a:p>
                  </a:txBody>
                  <a:tcPr marL="0" marR="0" marT="0" marB="0" anchor="t" anchorCtr="0" horzOverflow="overflow"/>
                </a:tc>
              </a:tr>
              <a:tr h="3072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Unitary?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unitary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unitary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unitary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unitary</a:t>
                      </a:r>
                    </a:p>
                  </a:txBody>
                  <a:tcPr marL="0" marR="0" marT="0" marB="0" anchor="t" anchorCtr="0" horzOverflow="overflow"/>
                </a:tc>
              </a:tr>
              <a:tr h="3072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Complex?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Complex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Complex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Complex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real</a:t>
                      </a:r>
                    </a:p>
                  </a:txBody>
                  <a:tcPr marL="0" marR="0" marT="0" marB="0" anchor="t" anchorCtr="0" horzOverflow="overflow"/>
                </a:tc>
              </a:tr>
              <a:tr h="79330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Neuron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Probability amplitude for each sememe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Probability correspondence for interaction between two sememes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Probability amplitude for each sememe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probability value for each measurement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2) Distributed representatio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2900"/>
            </a:pPr>
            <a:r>
              <a:t>2) Distributed representation </a:t>
            </a:r>
          </a:p>
          <a:p>
            <a:pPr algn="l">
              <a:defRPr sz="2900"/>
            </a:pPr>
            <a:r>
              <a:t>as Superposition state</a:t>
            </a:r>
          </a:p>
        </p:txBody>
      </p:sp>
      <p:sp>
        <p:nvSpPr>
          <p:cNvPr id="8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1" name="Rectangle"/>
          <p:cNvSpPr/>
          <p:nvPr/>
        </p:nvSpPr>
        <p:spPr>
          <a:xfrm>
            <a:off x="895659" y="3197920"/>
            <a:ext cx="1270001" cy="30864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832" name="Rectangle"/>
          <p:cNvSpPr/>
          <p:nvPr/>
        </p:nvSpPr>
        <p:spPr>
          <a:xfrm>
            <a:off x="5163356" y="3197920"/>
            <a:ext cx="1270001" cy="30864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833" name="Rectangle"/>
          <p:cNvSpPr/>
          <p:nvPr/>
        </p:nvSpPr>
        <p:spPr>
          <a:xfrm>
            <a:off x="3740790" y="3197920"/>
            <a:ext cx="1270001" cy="30864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834" name="Rectangle"/>
          <p:cNvSpPr/>
          <p:nvPr/>
        </p:nvSpPr>
        <p:spPr>
          <a:xfrm>
            <a:off x="2318225" y="3197920"/>
            <a:ext cx="1270001" cy="30864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835" name="blacksmith"/>
          <p:cNvSpPr txBox="1"/>
          <p:nvPr/>
        </p:nvSpPr>
        <p:spPr>
          <a:xfrm>
            <a:off x="4409794" y="1847351"/>
            <a:ext cx="121052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blacksmith</a:t>
            </a:r>
          </a:p>
        </p:txBody>
      </p:sp>
      <p:sp>
        <p:nvSpPr>
          <p:cNvPr id="836" name="Line"/>
          <p:cNvSpPr/>
          <p:nvPr/>
        </p:nvSpPr>
        <p:spPr>
          <a:xfrm flipH="1">
            <a:off x="2162739" y="2406806"/>
            <a:ext cx="1203347" cy="79526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837" name="Line"/>
          <p:cNvSpPr/>
          <p:nvPr/>
        </p:nvSpPr>
        <p:spPr>
          <a:xfrm flipH="1">
            <a:off x="3783203" y="2407549"/>
            <a:ext cx="486685" cy="78996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838" name="Line"/>
          <p:cNvSpPr/>
          <p:nvPr/>
        </p:nvSpPr>
        <p:spPr>
          <a:xfrm>
            <a:off x="5157267" y="2289261"/>
            <a:ext cx="1288797" cy="78689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839" name="Rectangle"/>
          <p:cNvSpPr/>
          <p:nvPr/>
        </p:nvSpPr>
        <p:spPr>
          <a:xfrm>
            <a:off x="775249" y="4643315"/>
            <a:ext cx="7851159" cy="2582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840" name="Text"/>
          <p:cNvSpPr txBox="1"/>
          <p:nvPr/>
        </p:nvSpPr>
        <p:spPr>
          <a:xfrm>
            <a:off x="3391589" y="3275329"/>
            <a:ext cx="37962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    </a:t>
            </a:r>
          </a:p>
        </p:txBody>
      </p:sp>
      <p:sp>
        <p:nvSpPr>
          <p:cNvPr id="841" name="Reductionism in language:…"/>
          <p:cNvSpPr txBox="1"/>
          <p:nvPr/>
        </p:nvSpPr>
        <p:spPr>
          <a:xfrm>
            <a:off x="628058" y="5065201"/>
            <a:ext cx="7564336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rPr b="1"/>
              <a:t>Reductionism</a:t>
            </a:r>
            <a:r>
              <a:t> in language: </a:t>
            </a:r>
          </a:p>
          <a:p>
            <a:pPr/>
            <a:r>
              <a:t>assume the smallest linguist unit (automatic and indivisible) as Sememe</a:t>
            </a:r>
          </a:p>
          <a:p>
            <a:pPr/>
            <a:r>
              <a:rPr b="1"/>
              <a:t>Words</a:t>
            </a:r>
            <a:r>
              <a:t> are considered as combination of </a:t>
            </a:r>
            <a:r>
              <a:rPr b="1"/>
              <a:t>sememes</a:t>
            </a:r>
            <a:r>
              <a:t>: like</a:t>
            </a:r>
          </a:p>
          <a:p>
            <a:pPr/>
          </a:p>
          <a:p>
            <a:pPr>
              <a:defRPr i="1"/>
            </a:pPr>
            <a:r>
              <a:t>blacksmith = human + occupation + mental + industrial </a:t>
            </a:r>
          </a:p>
        </p:txBody>
      </p:sp>
      <p:sp>
        <p:nvSpPr>
          <p:cNvPr id="842" name="human"/>
          <p:cNvSpPr txBox="1"/>
          <p:nvPr/>
        </p:nvSpPr>
        <p:spPr>
          <a:xfrm>
            <a:off x="1767962" y="3515908"/>
            <a:ext cx="78871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human</a:t>
            </a:r>
          </a:p>
        </p:txBody>
      </p:sp>
      <p:sp>
        <p:nvSpPr>
          <p:cNvPr id="843" name="occupation"/>
          <p:cNvSpPr txBox="1"/>
          <p:nvPr/>
        </p:nvSpPr>
        <p:spPr>
          <a:xfrm>
            <a:off x="3080072" y="3503377"/>
            <a:ext cx="122894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occupation</a:t>
            </a:r>
          </a:p>
        </p:txBody>
      </p:sp>
      <p:sp>
        <p:nvSpPr>
          <p:cNvPr id="844" name="mental"/>
          <p:cNvSpPr txBox="1"/>
          <p:nvPr/>
        </p:nvSpPr>
        <p:spPr>
          <a:xfrm>
            <a:off x="4705838" y="3503377"/>
            <a:ext cx="82164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mental</a:t>
            </a:r>
          </a:p>
        </p:txBody>
      </p:sp>
      <p:sp>
        <p:nvSpPr>
          <p:cNvPr id="845" name="industrial"/>
          <p:cNvSpPr txBox="1"/>
          <p:nvPr/>
        </p:nvSpPr>
        <p:spPr>
          <a:xfrm>
            <a:off x="6462107" y="3503377"/>
            <a:ext cx="107122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industrial</a:t>
            </a:r>
          </a:p>
        </p:txBody>
      </p:sp>
      <p:sp>
        <p:nvSpPr>
          <p:cNvPr id="846" name="Rectangle"/>
          <p:cNvSpPr/>
          <p:nvPr/>
        </p:nvSpPr>
        <p:spPr>
          <a:xfrm>
            <a:off x="6585922" y="3197920"/>
            <a:ext cx="1270001" cy="30864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847" name="Line"/>
          <p:cNvSpPr/>
          <p:nvPr/>
        </p:nvSpPr>
        <p:spPr>
          <a:xfrm>
            <a:off x="4707780" y="2375944"/>
            <a:ext cx="406365" cy="85165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pic>
        <p:nvPicPr>
          <p:cNvPr id="848" name="换灯泡.png" descr="换灯泡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0286" y="1747625"/>
            <a:ext cx="583331" cy="58333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6857" y="618250"/>
            <a:ext cx="2341067" cy="2116029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Line"/>
          <p:cNvSpPr/>
          <p:nvPr/>
        </p:nvSpPr>
        <p:spPr>
          <a:xfrm flipH="1">
            <a:off x="2678491" y="5900615"/>
            <a:ext cx="2489356" cy="30207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851" name="Line"/>
          <p:cNvSpPr/>
          <p:nvPr/>
        </p:nvSpPr>
        <p:spPr>
          <a:xfrm flipH="1">
            <a:off x="3898043" y="5911452"/>
            <a:ext cx="1292650" cy="2885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852" name="Line"/>
          <p:cNvSpPr/>
          <p:nvPr/>
        </p:nvSpPr>
        <p:spPr>
          <a:xfrm flipH="1">
            <a:off x="4807028" y="5913719"/>
            <a:ext cx="409914" cy="25812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853" name="Line"/>
          <p:cNvSpPr/>
          <p:nvPr/>
        </p:nvSpPr>
        <p:spPr>
          <a:xfrm>
            <a:off x="5218163" y="5908037"/>
            <a:ext cx="577896" cy="26729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854" name="Line"/>
          <p:cNvSpPr/>
          <p:nvPr/>
        </p:nvSpPr>
        <p:spPr>
          <a:xfrm>
            <a:off x="1062249" y="5907455"/>
            <a:ext cx="1" cy="2599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2) Why complex-valued weight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2900"/>
            </a:lvl1pPr>
          </a:lstStyle>
          <a:p>
            <a:pPr/>
            <a:r>
              <a:t>2) Why complex-valued weights?</a:t>
            </a:r>
          </a:p>
        </p:txBody>
      </p:sp>
      <p:sp>
        <p:nvSpPr>
          <p:cNvPr id="8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8" name="Ivory tower ≠ Ivory + tower…"/>
          <p:cNvSpPr txBox="1"/>
          <p:nvPr/>
        </p:nvSpPr>
        <p:spPr>
          <a:xfrm>
            <a:off x="417243" y="1791041"/>
            <a:ext cx="324080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Ivory tower </a:t>
            </a:r>
            <a:r>
              <a:rPr sz="1900"/>
              <a:t>≠ Ivory + tower</a:t>
            </a:r>
            <a:endParaRPr sz="1900"/>
          </a:p>
          <a:p>
            <a:pPr/>
            <a:r>
              <a:rPr sz="1900"/>
              <a:t>                 = Ivory + tower + </a:t>
            </a:r>
          </a:p>
        </p:txBody>
      </p:sp>
      <p:sp>
        <p:nvSpPr>
          <p:cNvPr id="859" name="Equation"/>
          <p:cNvSpPr txBox="1"/>
          <p:nvPr/>
        </p:nvSpPr>
        <p:spPr>
          <a:xfrm>
            <a:off x="3700119" y="2170747"/>
            <a:ext cx="143562" cy="1543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</m:oMath>
              </m:oMathPara>
            </a14:m>
          </a:p>
        </p:txBody>
      </p:sp>
      <p:pic>
        <p:nvPicPr>
          <p:cNvPr id="8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7124" y="3489121"/>
            <a:ext cx="1301473" cy="2043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8238" y="3188146"/>
            <a:ext cx="2645322" cy="2645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Rounded Rectangle"/>
          <p:cNvSpPr/>
          <p:nvPr/>
        </p:nvSpPr>
        <p:spPr>
          <a:xfrm>
            <a:off x="5816226" y="4606478"/>
            <a:ext cx="1612207" cy="704110"/>
          </a:xfrm>
          <a:prstGeom prst="roundRect">
            <a:avLst>
              <a:gd name="adj" fmla="val 2705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864" name="2) Why complex-valued weight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2900"/>
            </a:lvl1pPr>
          </a:lstStyle>
          <a:p>
            <a:pPr/>
            <a:r>
              <a:t>2) Why complex-valued weights?</a:t>
            </a:r>
          </a:p>
        </p:txBody>
      </p:sp>
      <p:sp>
        <p:nvSpPr>
          <p:cNvPr id="8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6126" y="1510878"/>
            <a:ext cx="2620522" cy="1474044"/>
          </a:xfrm>
          <a:prstGeom prst="rect">
            <a:avLst/>
          </a:prstGeom>
          <a:ln w="12700">
            <a:miter lim="400000"/>
          </a:ln>
        </p:spPr>
      </p:pic>
      <p:sp>
        <p:nvSpPr>
          <p:cNvPr id="867" name="Ivory tower ≠ Ivory + tower…"/>
          <p:cNvSpPr txBox="1"/>
          <p:nvPr/>
        </p:nvSpPr>
        <p:spPr>
          <a:xfrm>
            <a:off x="417243" y="1791041"/>
            <a:ext cx="324080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Ivory tower </a:t>
            </a:r>
            <a:r>
              <a:rPr sz="1900"/>
              <a:t>≠ Ivory + tower</a:t>
            </a:r>
            <a:endParaRPr sz="1900"/>
          </a:p>
          <a:p>
            <a:pPr/>
            <a:r>
              <a:rPr sz="1900"/>
              <a:t>                 = Ivory + tower + </a:t>
            </a:r>
          </a:p>
        </p:txBody>
      </p:sp>
      <p:sp>
        <p:nvSpPr>
          <p:cNvPr id="868" name="Equation"/>
          <p:cNvSpPr txBox="1"/>
          <p:nvPr/>
        </p:nvSpPr>
        <p:spPr>
          <a:xfrm>
            <a:off x="3700119" y="2170747"/>
            <a:ext cx="143562" cy="1543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</m:oMath>
              </m:oMathPara>
            </a14:m>
          </a:p>
        </p:txBody>
      </p:sp>
      <p:sp>
        <p:nvSpPr>
          <p:cNvPr id="869" name="Complex numerical example:"/>
          <p:cNvSpPr txBox="1"/>
          <p:nvPr/>
        </p:nvSpPr>
        <p:spPr>
          <a:xfrm>
            <a:off x="416682" y="3132795"/>
            <a:ext cx="3165350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Complex numerical example:</a:t>
            </a:r>
          </a:p>
        </p:txBody>
      </p:sp>
      <p:sp>
        <p:nvSpPr>
          <p:cNvPr id="870" name="Equation"/>
          <p:cNvSpPr txBox="1"/>
          <p:nvPr/>
        </p:nvSpPr>
        <p:spPr>
          <a:xfrm>
            <a:off x="968172" y="4059448"/>
            <a:ext cx="3776052" cy="27417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sSub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71" name="Equation"/>
          <p:cNvSpPr txBox="1"/>
          <p:nvPr/>
        </p:nvSpPr>
        <p:spPr>
          <a:xfrm>
            <a:off x="968172" y="4440448"/>
            <a:ext cx="3795305" cy="27417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sSub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m:oMathPara>
            </a14:m>
          </a:p>
        </p:txBody>
      </p:sp>
      <p:sp>
        <p:nvSpPr>
          <p:cNvPr id="872" name="Equation"/>
          <p:cNvSpPr txBox="1"/>
          <p:nvPr/>
        </p:nvSpPr>
        <p:spPr>
          <a:xfrm>
            <a:off x="968172" y="4821448"/>
            <a:ext cx="6443765" cy="27417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sSub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sSub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cos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873" name="Interference term"/>
          <p:cNvSpPr txBox="1"/>
          <p:nvPr/>
        </p:nvSpPr>
        <p:spPr>
          <a:xfrm>
            <a:off x="5649776" y="5583447"/>
            <a:ext cx="194510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Interference term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Quantum I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 IR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8502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" name="Quantum Formulism can formulate the different IR  models (logic, vector, probabilistic, etc.) in a unified framework."/>
          <p:cNvSpPr txBox="1"/>
          <p:nvPr/>
        </p:nvSpPr>
        <p:spPr>
          <a:xfrm>
            <a:off x="16886" y="2264410"/>
            <a:ext cx="8946442" cy="66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marL="457200" indent="-182879">
              <a:spcBef>
                <a:spcPts val="600"/>
              </a:spcBef>
              <a:buClr>
                <a:srgbClr val="93A299"/>
              </a:buClr>
              <a:buSzPct val="85000"/>
              <a:buFont typeface="Arial"/>
              <a:buChar char="•"/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Quantum</a:t>
            </a:r>
            <a:r>
              <a:t> </a:t>
            </a:r>
            <a:r>
              <a:t>Formulism can</a:t>
            </a:r>
            <a:r>
              <a:t> </a:t>
            </a:r>
            <a:r>
              <a:t>formulate</a:t>
            </a:r>
            <a:r>
              <a:t> </a:t>
            </a:r>
            <a:r>
              <a:t>the</a:t>
            </a:r>
            <a:r>
              <a:t> </a:t>
            </a:r>
            <a:r>
              <a:t>different</a:t>
            </a:r>
            <a:r>
              <a:t> </a:t>
            </a:r>
            <a:r>
              <a:t>IR</a:t>
            </a:r>
            <a:r>
              <a:t>  </a:t>
            </a:r>
            <a:r>
              <a:t>models</a:t>
            </a:r>
            <a:r>
              <a:t> </a:t>
            </a:r>
            <a:r>
              <a:t>(</a:t>
            </a:r>
            <a:r>
              <a:rPr b="1"/>
              <a:t>logic,</a:t>
            </a:r>
            <a:r>
              <a:rPr b="1"/>
              <a:t> </a:t>
            </a:r>
            <a:r>
              <a:rPr b="1"/>
              <a:t>vector,</a:t>
            </a:r>
            <a:r>
              <a:rPr b="1"/>
              <a:t> </a:t>
            </a:r>
            <a:r>
              <a:rPr b="1"/>
              <a:t>probabilistic</a:t>
            </a:r>
            <a:r>
              <a:t>,</a:t>
            </a:r>
            <a:r>
              <a:t> </a:t>
            </a:r>
            <a:r>
              <a:t>etc.)</a:t>
            </a:r>
            <a:r>
              <a:t> </a:t>
            </a:r>
            <a:r>
              <a:t>in</a:t>
            </a:r>
            <a:r>
              <a:t> </a:t>
            </a:r>
            <a:r>
              <a:t>a</a:t>
            </a:r>
            <a:r>
              <a:t> </a:t>
            </a:r>
            <a:r>
              <a:t>unified</a:t>
            </a:r>
            <a:r>
              <a:t> </a:t>
            </a:r>
            <a:r>
              <a:t>framework.</a:t>
            </a:r>
          </a:p>
        </p:txBody>
      </p:sp>
      <p:pic>
        <p:nvPicPr>
          <p:cNvPr id="156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0855" y="2996909"/>
            <a:ext cx="1133245" cy="144893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.J. van Rijsbergen…"/>
          <p:cNvSpPr txBox="1"/>
          <p:nvPr/>
        </p:nvSpPr>
        <p:spPr>
          <a:xfrm>
            <a:off x="5665491" y="4511012"/>
            <a:ext cx="2782543" cy="642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274320">
              <a:spcBef>
                <a:spcPts val="400"/>
              </a:spcBef>
              <a:buClr>
                <a:srgbClr val="93A299"/>
              </a:buClr>
              <a:buFont typeface="Arial"/>
              <a:defRPr sz="20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  </a:t>
            </a:r>
            <a:r>
              <a:rPr sz="1800"/>
              <a:t>C.J.</a:t>
            </a:r>
            <a:r>
              <a:rPr sz="1800"/>
              <a:t> </a:t>
            </a:r>
            <a:r>
              <a:rPr sz="1800"/>
              <a:t>van</a:t>
            </a:r>
            <a:r>
              <a:rPr sz="1800"/>
              <a:t> </a:t>
            </a:r>
            <a:r>
              <a:rPr sz="1800"/>
              <a:t>Rijsbergen</a:t>
            </a:r>
            <a:r>
              <a:rPr sz="1800"/>
              <a:t> </a:t>
            </a:r>
            <a:endParaRPr sz="1800"/>
          </a:p>
          <a:p>
            <a:pPr defTabSz="457200">
              <a:lnSpc>
                <a:spcPts val="3200"/>
              </a:lnSpc>
              <a:defRPr sz="13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/>
              <a:t>         </a:t>
            </a:r>
            <a:r>
              <a:t>SIGIR</a:t>
            </a:r>
            <a:r>
              <a:t> 2</a:t>
            </a:r>
            <a:r>
              <a:t>006</a:t>
            </a:r>
            <a:r>
              <a:t> </a:t>
            </a:r>
            <a:r>
              <a:t>Salton</a:t>
            </a:r>
            <a:r>
              <a:t> </a:t>
            </a:r>
            <a:r>
              <a:t>Award</a:t>
            </a:r>
          </a:p>
        </p:txBody>
      </p:sp>
      <p:sp>
        <p:nvSpPr>
          <p:cNvPr id="158" name="[C.J. van Rijsbergen 2004, Geometry of Information Retreival]…"/>
          <p:cNvSpPr txBox="1"/>
          <p:nvPr/>
        </p:nvSpPr>
        <p:spPr>
          <a:xfrm>
            <a:off x="577997" y="5839138"/>
            <a:ext cx="7988006" cy="546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274320">
              <a:spcBef>
                <a:spcPts val="400"/>
              </a:spcBef>
              <a:buClr>
                <a:srgbClr val="93A299"/>
              </a:buClr>
              <a:buFont typeface="Arial"/>
              <a:defRPr sz="1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[C.J.</a:t>
            </a:r>
            <a:r>
              <a:t> </a:t>
            </a:r>
            <a:r>
              <a:t>van</a:t>
            </a:r>
            <a:r>
              <a:t> </a:t>
            </a:r>
            <a:r>
              <a:t>Rijsbergen</a:t>
            </a:r>
            <a:r>
              <a:t> </a:t>
            </a:r>
            <a:r>
              <a:t>2004,</a:t>
            </a:r>
            <a:r>
              <a:t> </a:t>
            </a:r>
            <a:r>
              <a:t>Geometry of Information Retreival]</a:t>
            </a:r>
          </a:p>
          <a:p>
            <a:pPr lvl="1" indent="274320">
              <a:spcBef>
                <a:spcPts val="400"/>
              </a:spcBef>
              <a:buClr>
                <a:srgbClr val="93A299"/>
              </a:buClr>
              <a:buFont typeface="Arial"/>
              <a:defRPr sz="1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[Piwowarski B,</a:t>
            </a:r>
            <a:r>
              <a:t> </a:t>
            </a:r>
            <a:r>
              <a:t>et</a:t>
            </a:r>
            <a:r>
              <a:t> </a:t>
            </a:r>
            <a:r>
              <a:t>al.</a:t>
            </a:r>
            <a:r>
              <a:t> </a:t>
            </a:r>
            <a:r>
              <a:t> What can quantum theory bring to information retrieval. CIKM 2010. 59–68]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7732" y="3176607"/>
            <a:ext cx="2830639" cy="2050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3) A unified Vector sp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3) A unified Vector space</a:t>
            </a:r>
          </a:p>
        </p:txBody>
      </p:sp>
      <p:sp>
        <p:nvSpPr>
          <p:cNvPr id="8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7" name="TextBox 4"/>
          <p:cNvSpPr txBox="1"/>
          <p:nvPr/>
        </p:nvSpPr>
        <p:spPr>
          <a:xfrm>
            <a:off x="602368" y="3892684"/>
            <a:ext cx="8496945" cy="145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300"/>
            </a:pPr>
            <a:r>
              <a:t>A unified quantum view of different levels of linguistic units </a:t>
            </a:r>
          </a:p>
          <a:p>
            <a:pPr lvl="1" marL="800100" indent="-342900">
              <a:buSzPct val="100000"/>
              <a:buFont typeface="Arial"/>
              <a:buChar char="•"/>
              <a:defRPr sz="1700"/>
            </a:pPr>
            <a:r>
              <a:t>Sememes</a:t>
            </a:r>
          </a:p>
          <a:p>
            <a:pPr lvl="1" marL="800100" indent="-342900">
              <a:buSzPct val="100000"/>
              <a:buFont typeface="Arial"/>
              <a:buChar char="•"/>
              <a:defRPr sz="1700"/>
            </a:pPr>
            <a:r>
              <a:t>Words</a:t>
            </a:r>
          </a:p>
          <a:p>
            <a:pPr lvl="1" marL="800100" indent="-342900">
              <a:buSzPct val="100000"/>
              <a:buFont typeface="Arial"/>
              <a:buChar char="•"/>
              <a:defRPr sz="1700"/>
            </a:pPr>
            <a:r>
              <a:t>Word Combinations </a:t>
            </a:r>
          </a:p>
          <a:p>
            <a:pPr lvl="1" marL="800100" indent="-342900">
              <a:buSzPct val="100000"/>
              <a:buFont typeface="Arial"/>
              <a:buChar char="•"/>
              <a:defRPr sz="1700"/>
            </a:pPr>
            <a:r>
              <a:t>Sentences</a:t>
            </a:r>
          </a:p>
        </p:txBody>
      </p:sp>
      <p:sp>
        <p:nvSpPr>
          <p:cNvPr id="878" name="Line"/>
          <p:cNvSpPr/>
          <p:nvPr/>
        </p:nvSpPr>
        <p:spPr>
          <a:xfrm>
            <a:off x="2846792" y="2652890"/>
            <a:ext cx="2943124" cy="1"/>
          </a:xfrm>
          <a:prstGeom prst="line">
            <a:avLst/>
          </a:prstGeom>
          <a:ln w="25400">
            <a:solidFill>
              <a:schemeClr val="accent2"/>
            </a:solidFill>
            <a:miter lim="400000"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879" name="Line"/>
          <p:cNvSpPr/>
          <p:nvPr/>
        </p:nvSpPr>
        <p:spPr>
          <a:xfrm flipV="1">
            <a:off x="4318353" y="1389226"/>
            <a:ext cx="1" cy="2273330"/>
          </a:xfrm>
          <a:prstGeom prst="line">
            <a:avLst/>
          </a:prstGeom>
          <a:ln w="12700">
            <a:solidFill>
              <a:schemeClr val="accent1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880" name="Sememe"/>
          <p:cNvSpPr txBox="1"/>
          <p:nvPr/>
        </p:nvSpPr>
        <p:spPr>
          <a:xfrm>
            <a:off x="5840779" y="2585581"/>
            <a:ext cx="96764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pPr/>
            <a:r>
              <a:t>Sememe</a:t>
            </a:r>
          </a:p>
        </p:txBody>
      </p:sp>
      <p:sp>
        <p:nvSpPr>
          <p:cNvPr id="881" name="Line"/>
          <p:cNvSpPr/>
          <p:nvPr/>
        </p:nvSpPr>
        <p:spPr>
          <a:xfrm flipV="1">
            <a:off x="4331307" y="2020887"/>
            <a:ext cx="1045974" cy="638340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882" name="Word"/>
          <p:cNvSpPr txBox="1"/>
          <p:nvPr/>
        </p:nvSpPr>
        <p:spPr>
          <a:xfrm>
            <a:off x="5368339" y="1869301"/>
            <a:ext cx="62730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9300"/>
                </a:solidFill>
              </a:defRPr>
            </a:lvl1pPr>
          </a:lstStyle>
          <a:p>
            <a:pPr/>
            <a:r>
              <a:t>Word</a:t>
            </a:r>
          </a:p>
        </p:txBody>
      </p:sp>
      <p:sp>
        <p:nvSpPr>
          <p:cNvPr id="883" name="Oval"/>
          <p:cNvSpPr/>
          <p:nvPr/>
        </p:nvSpPr>
        <p:spPr>
          <a:xfrm>
            <a:off x="4017399" y="2146928"/>
            <a:ext cx="601909" cy="1011926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884" name="Word combination"/>
          <p:cNvSpPr txBox="1"/>
          <p:nvPr/>
        </p:nvSpPr>
        <p:spPr>
          <a:xfrm>
            <a:off x="4524271" y="3078340"/>
            <a:ext cx="196274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Word combination</a:t>
            </a:r>
          </a:p>
        </p:txBody>
      </p:sp>
      <p:sp>
        <p:nvSpPr>
          <p:cNvPr id="885" name="Line"/>
          <p:cNvSpPr/>
          <p:nvPr/>
        </p:nvSpPr>
        <p:spPr>
          <a:xfrm flipH="1">
            <a:off x="3636089" y="2002944"/>
            <a:ext cx="1156033" cy="1530942"/>
          </a:xfrm>
          <a:prstGeom prst="line">
            <a:avLst/>
          </a:prstGeom>
          <a:ln w="12700">
            <a:solidFill>
              <a:schemeClr val="accent1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886" name="Oval"/>
          <p:cNvSpPr/>
          <p:nvPr/>
        </p:nvSpPr>
        <p:spPr>
          <a:xfrm>
            <a:off x="4026502" y="2443532"/>
            <a:ext cx="601909" cy="418718"/>
          </a:xfrm>
          <a:prstGeom prst="ellipse">
            <a:avLst/>
          </a:prstGeom>
          <a:ln w="25400">
            <a:solidFill>
              <a:srgbClr val="FF2600"/>
            </a:solidFill>
            <a:prstDash val="sysDot"/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887" name="Line"/>
          <p:cNvSpPr/>
          <p:nvPr/>
        </p:nvSpPr>
        <p:spPr>
          <a:xfrm flipH="1" flipV="1">
            <a:off x="3323408" y="2020595"/>
            <a:ext cx="952020" cy="638340"/>
          </a:xfrm>
          <a:prstGeom prst="line">
            <a:avLst/>
          </a:prstGeom>
          <a:ln w="25400">
            <a:solidFill>
              <a:schemeClr val="accent4">
                <a:satOff val="-1335"/>
                <a:lumOff val="-10274"/>
              </a:schemeClr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888" name="Measurement"/>
          <p:cNvSpPr txBox="1"/>
          <p:nvPr/>
        </p:nvSpPr>
        <p:spPr>
          <a:xfrm>
            <a:off x="2640379" y="1669593"/>
            <a:ext cx="1472058" cy="3581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531B93"/>
                </a:solidFill>
              </a:defRPr>
            </a:lvl1pPr>
          </a:lstStyle>
          <a:p>
            <a:pPr/>
            <a:r>
              <a:t>Measurement</a:t>
            </a:r>
          </a:p>
        </p:txBody>
      </p:sp>
      <p:sp>
        <p:nvSpPr>
          <p:cNvPr id="889" name="We can  interpret the learned measurement by observable words"/>
          <p:cNvSpPr txBox="1"/>
          <p:nvPr/>
        </p:nvSpPr>
        <p:spPr>
          <a:xfrm>
            <a:off x="1182068" y="5799227"/>
            <a:ext cx="677986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We can  interpret the learned measurement by observable words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3) Semantic Measurements</a:t>
            </a:r>
          </a:p>
        </p:txBody>
      </p:sp>
      <p:sp>
        <p:nvSpPr>
          <p:cNvPr id="892" name="Slide Number Placeholder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9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671" y="2636911"/>
            <a:ext cx="5938382" cy="2833599"/>
          </a:xfrm>
          <a:prstGeom prst="rect">
            <a:avLst/>
          </a:prstGeom>
          <a:ln w="12700">
            <a:miter lim="400000"/>
          </a:ln>
        </p:spPr>
      </p:pic>
      <p:sp>
        <p:nvSpPr>
          <p:cNvPr id="894" name="Content Placeholder 2"/>
          <p:cNvSpPr txBox="1"/>
          <p:nvPr/>
        </p:nvSpPr>
        <p:spPr>
          <a:xfrm>
            <a:off x="474062" y="1340768"/>
            <a:ext cx="8229601" cy="331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600"/>
              </a:spcBef>
              <a:defRPr sz="2800"/>
            </a:pPr>
            <a:endParaRPr sz="3200"/>
          </a:p>
          <a:p>
            <a:pPr marL="342900" indent="-342900">
              <a:spcBef>
                <a:spcPts val="600"/>
              </a:spcBef>
              <a:buSzPct val="100000"/>
              <a:buFont typeface="Arial"/>
              <a:buChar char="•"/>
              <a:defRPr sz="2700"/>
            </a:pPr>
            <a:r>
              <a:t>Understand measurement via neighbouring words</a:t>
            </a:r>
            <a:endParaRPr sz="3200"/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/>
            </a:pPr>
          </a:p>
          <a:p>
            <a:pPr>
              <a:spcBef>
                <a:spcPts val="700"/>
              </a:spcBef>
              <a:defRPr sz="3200"/>
            </a:pPr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4) Post-hoc Explainability</a:t>
            </a:r>
          </a:p>
        </p:txBody>
      </p:sp>
      <p:sp>
        <p:nvSpPr>
          <p:cNvPr id="897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8" name="TextBox 5"/>
          <p:cNvSpPr txBox="1"/>
          <p:nvPr/>
        </p:nvSpPr>
        <p:spPr>
          <a:xfrm>
            <a:off x="710351" y="1800358"/>
            <a:ext cx="8433649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sz="2400"/>
            </a:lvl1pPr>
          </a:lstStyle>
          <a:p>
            <a:pPr/>
            <a:r>
              <a:t>Visualisation of word weights and matching patterns</a:t>
            </a:r>
          </a:p>
        </p:txBody>
      </p:sp>
      <p:grpSp>
        <p:nvGrpSpPr>
          <p:cNvPr id="901" name="Rounded Rectangle 7"/>
          <p:cNvGrpSpPr/>
          <p:nvPr/>
        </p:nvGrpSpPr>
        <p:grpSpPr>
          <a:xfrm>
            <a:off x="1056464" y="2379156"/>
            <a:ext cx="6923113" cy="1424941"/>
            <a:chOff x="0" y="0"/>
            <a:chExt cx="6923112" cy="1424939"/>
          </a:xfrm>
        </p:grpSpPr>
        <p:sp>
          <p:nvSpPr>
            <p:cNvPr id="899" name="Rounded Rectangle"/>
            <p:cNvSpPr/>
            <p:nvPr/>
          </p:nvSpPr>
          <p:spPr>
            <a:xfrm>
              <a:off x="0" y="162352"/>
              <a:ext cx="6923113" cy="1100237"/>
            </a:xfrm>
            <a:prstGeom prst="roundRect">
              <a:avLst>
                <a:gd name="adj" fmla="val 16667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900" name="Q: Who is the [president or chief executive of Amtrak] ?…"/>
            <p:cNvSpPr txBox="1"/>
            <p:nvPr/>
          </p:nvSpPr>
          <p:spPr>
            <a:xfrm>
              <a:off x="53708" y="0"/>
              <a:ext cx="6815696" cy="1424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just"/>
            </a:p>
            <a:p>
              <a:pPr algn="just"/>
              <a:r>
                <a:t>Q: Who is the [</a:t>
              </a:r>
              <a:r>
                <a:rPr>
                  <a:solidFill>
                    <a:srgbClr val="000099"/>
                  </a:solidFill>
                </a:rPr>
                <a:t>president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00B0F0"/>
                  </a:solidFill>
                </a:rPr>
                <a:t>or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0000FF"/>
                  </a:solidFill>
                </a:rPr>
                <a:t>chief executive </a:t>
              </a:r>
              <a:r>
                <a:rPr>
                  <a:solidFill>
                    <a:srgbClr val="00B0F0"/>
                  </a:solidFill>
                </a:rPr>
                <a:t>of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3366FF"/>
                  </a:solidFill>
                </a:rPr>
                <a:t>Amtrak</a:t>
              </a:r>
              <a:r>
                <a:t>] ?     </a:t>
              </a:r>
              <a:endParaRPr>
                <a:solidFill>
                  <a:srgbClr val="FFFFFF"/>
                </a:solidFill>
              </a:endParaRPr>
            </a:p>
            <a:p>
              <a:pPr algn="just"/>
              <a:r>
                <a:t>A: ...said George Warrington, [</a:t>
              </a:r>
              <a:r>
                <a:rPr>
                  <a:solidFill>
                    <a:srgbClr val="3366FF"/>
                  </a:solidFill>
                </a:rPr>
                <a:t>Amtrak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00B0F0"/>
                  </a:solidFill>
                </a:rPr>
                <a:t>’s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110795"/>
                  </a:solidFill>
                </a:rPr>
                <a:t>president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00B0F0"/>
                  </a:solidFill>
                </a:rPr>
                <a:t>and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0000FF"/>
                  </a:solidFill>
                </a:rPr>
                <a:t>chief executive</a:t>
              </a:r>
              <a:r>
                <a:t>].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04" name="Rounded Rectangle 8"/>
          <p:cNvGrpSpPr/>
          <p:nvPr/>
        </p:nvGrpSpPr>
        <p:grpSpPr>
          <a:xfrm>
            <a:off x="1056464" y="4365680"/>
            <a:ext cx="6923113" cy="1120725"/>
            <a:chOff x="0" y="0"/>
            <a:chExt cx="6923112" cy="1120724"/>
          </a:xfrm>
        </p:grpSpPr>
        <p:sp>
          <p:nvSpPr>
            <p:cNvPr id="902" name="Rounded Rectangle"/>
            <p:cNvSpPr/>
            <p:nvPr/>
          </p:nvSpPr>
          <p:spPr>
            <a:xfrm>
              <a:off x="0" y="0"/>
              <a:ext cx="6923113" cy="1120725"/>
            </a:xfrm>
            <a:prstGeom prst="roundRect">
              <a:avLst>
                <a:gd name="adj" fmla="val 16667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 sz="2400"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903" name="Q: How did [women ’s role change during the war] ?…"/>
            <p:cNvSpPr txBox="1"/>
            <p:nvPr/>
          </p:nvSpPr>
          <p:spPr>
            <a:xfrm>
              <a:off x="54708" y="114592"/>
              <a:ext cx="6813696" cy="891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just"/>
              <a:r>
                <a:t>Q: How did [</a:t>
              </a:r>
              <a:r>
                <a:rPr>
                  <a:solidFill>
                    <a:srgbClr val="0000FF"/>
                  </a:solidFill>
                </a:rPr>
                <a:t>women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00B0F0"/>
                  </a:solidFill>
                </a:rPr>
                <a:t>’s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0066FF"/>
                  </a:solidFill>
                </a:rPr>
                <a:t>role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0000FF"/>
                  </a:solidFill>
                </a:rPr>
                <a:t>change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3399FF"/>
                  </a:solidFill>
                </a:rPr>
                <a:t>during the </a:t>
              </a:r>
              <a:r>
                <a:rPr>
                  <a:solidFill>
                    <a:srgbClr val="110795"/>
                  </a:solidFill>
                </a:rPr>
                <a:t>war</a:t>
              </a:r>
              <a:r>
                <a:t>] ?     </a:t>
              </a:r>
            </a:p>
            <a:p>
              <a:pPr algn="just"/>
              <a:r>
                <a:t>A: the [</a:t>
              </a:r>
              <a:r>
                <a:rPr>
                  <a:solidFill>
                    <a:srgbClr val="3366FF"/>
                  </a:solidFill>
                </a:rPr>
                <a:t>World </a:t>
              </a:r>
              <a:r>
                <a:rPr>
                  <a:solidFill>
                    <a:srgbClr val="110795"/>
                  </a:solidFill>
                </a:rPr>
                <a:t>Wars</a:t>
              </a:r>
              <a:r>
                <a:rPr>
                  <a:solidFill>
                    <a:srgbClr val="3366FF"/>
                  </a:solidFill>
                </a:rPr>
                <a:t> started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3399FF"/>
                  </a:solidFill>
                </a:rPr>
                <a:t>a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3366FF"/>
                  </a:solidFill>
                </a:rPr>
                <a:t>new era </a:t>
              </a:r>
              <a:r>
                <a:rPr>
                  <a:solidFill>
                    <a:srgbClr val="3399FF"/>
                  </a:solidFill>
                </a:rPr>
                <a:t>for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3366FF"/>
                  </a:solidFill>
                </a:rPr>
                <a:t>women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3399FF"/>
                  </a:solidFill>
                </a:rPr>
                <a:t>’s</a:t>
              </a:r>
              <a:r>
                <a:t>] opportunities to…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4) explicit term weights</a:t>
            </a:r>
          </a:p>
        </p:txBody>
      </p:sp>
      <p:sp>
        <p:nvSpPr>
          <p:cNvPr id="907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624" y="2348880"/>
            <a:ext cx="6915153" cy="2907731"/>
          </a:xfrm>
          <a:prstGeom prst="rect">
            <a:avLst/>
          </a:prstGeom>
          <a:ln w="12700">
            <a:miter lim="400000"/>
          </a:ln>
        </p:spPr>
      </p:pic>
      <p:sp>
        <p:nvSpPr>
          <p:cNvPr id="909" name="Content Placeholder 2"/>
          <p:cNvSpPr txBox="1"/>
          <p:nvPr/>
        </p:nvSpPr>
        <p:spPr>
          <a:xfrm>
            <a:off x="474062" y="1340768"/>
            <a:ext cx="8229601" cy="2606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Font typeface="Arial"/>
              <a:buChar char="•"/>
              <a:defRPr sz="2800"/>
            </a:pPr>
            <a:r>
              <a:t>Rank words by l2-norms and select most important and unimportant words</a:t>
            </a:r>
            <a:endParaRPr sz="3200"/>
          </a:p>
          <a:p>
            <a:pPr>
              <a:spcBef>
                <a:spcPts val="700"/>
              </a:spcBef>
              <a:defRPr sz="3200"/>
            </a:pPr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Other Potenti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Potentials</a:t>
            </a:r>
          </a:p>
        </p:txBody>
      </p:sp>
      <p:sp>
        <p:nvSpPr>
          <p:cNvPr id="9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13" name="Robustnees…"/>
          <p:cNvSpPr txBox="1"/>
          <p:nvPr>
            <p:ph type="body" idx="4294967295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</p:spPr>
        <p:txBody>
          <a:bodyPr/>
          <a:lstStyle/>
          <a:p>
            <a:pPr/>
            <a:r>
              <a:t>Robustnees</a:t>
            </a:r>
          </a:p>
          <a:p>
            <a:pPr lvl="1" marL="800099" indent="-342899">
              <a:buChar char="•"/>
              <a:defRPr sz="2400"/>
            </a:pPr>
            <a:r>
              <a:t>orthogonal projection subspaces (measurements)</a:t>
            </a:r>
          </a:p>
          <a:p>
            <a:pPr/>
            <a:r>
              <a:t>Transferness</a:t>
            </a:r>
          </a:p>
          <a:p>
            <a:pPr lvl="1" marL="800099" indent="-342899">
              <a:buChar char="•"/>
              <a:defRPr sz="1400"/>
            </a:pPr>
            <a:r>
              <a:t>Selecting some measurements is a kind of sampling. More measurements, in principle, lead to more accurate inference with respect to the given input. (like ensemble strategy)</a:t>
            </a:r>
          </a:p>
          <a:p>
            <a:pPr lvl="1" marL="800099" indent="-342899">
              <a:buChar char="•"/>
              <a:defRPr sz="1400"/>
            </a:pPr>
            <a:r>
              <a:t> Reusing the trained measurement from one dataset to another dataset makes sense, especially that recent works tends to use a given pertained language model to build the input features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9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17" name="Background…"/>
          <p:cNvSpPr txBox="1"/>
          <p:nvPr>
            <p:ph type="body" idx="4294967295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9A9A9"/>
                </a:solidFill>
              </a:defRPr>
            </a:pPr>
            <a:r>
              <a:t>Background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t>Semantic Hilbert Space—</a:t>
            </a:r>
            <a:r>
              <a:rPr sz="1600"/>
              <a:t>NAACL best explainable NLP paper</a:t>
            </a:r>
            <a:endParaRPr sz="1600"/>
          </a:p>
          <a:p>
            <a:pPr lvl="1" marL="800100" indent="-342900">
              <a:buChar char="•"/>
              <a:defRPr b="1" sz="1800">
                <a:solidFill>
                  <a:srgbClr val="A9A9A9"/>
                </a:solidFill>
              </a:defRPr>
            </a:pPr>
            <a:r>
              <a:t>Why quantum?</a:t>
            </a:r>
          </a:p>
          <a:p>
            <a:pPr lvl="1" marL="800100" indent="-342900">
              <a:buChar char="•"/>
              <a:defRPr sz="1800">
                <a:solidFill>
                  <a:srgbClr val="A9A9A9"/>
                </a:solidFill>
              </a:defRPr>
            </a:pPr>
            <a:r>
              <a:t>How does it work</a:t>
            </a:r>
          </a:p>
          <a:p>
            <a:pPr lvl="1" marL="800100" indent="-342900">
              <a:buChar char="•"/>
              <a:defRPr sz="1800">
                <a:solidFill>
                  <a:srgbClr val="A9A9A9"/>
                </a:solidFill>
              </a:defRPr>
            </a:pPr>
            <a:r>
              <a:t>Any benefits?</a:t>
            </a:r>
            <a:endParaRPr sz="1600"/>
          </a:p>
          <a:p>
            <a:pPr marL="342900" indent="-342900">
              <a:defRPr sz="3100"/>
            </a:pPr>
            <a:r>
              <a:t>Possible Future 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Screenshot 2019-06-28 at 10.50.36.png" descr="Screenshot 2019-06-28 at 10.50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8581" y="1350619"/>
            <a:ext cx="4571544" cy="2925789"/>
          </a:xfrm>
          <a:prstGeom prst="rect">
            <a:avLst/>
          </a:prstGeom>
          <a:ln w="12700">
            <a:miter lim="400000"/>
          </a:ln>
        </p:spPr>
      </p:pic>
      <p:sp>
        <p:nvSpPr>
          <p:cNvPr id="920" name="1) Beyond particles：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768095">
              <a:defRPr sz="3696"/>
            </a:pPr>
            <a:r>
              <a:t>1) Beyond particles：</a:t>
            </a:r>
          </a:p>
          <a:p>
            <a:pPr algn="l" defTabSz="768095">
              <a:defRPr sz="2688"/>
            </a:pPr>
            <a:r>
              <a:t>understanding words as  waves</a:t>
            </a:r>
          </a:p>
        </p:txBody>
      </p:sp>
      <p:sp>
        <p:nvSpPr>
          <p:cNvPr id="9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2" name="Previous position embedding is either fixed to implicitly capture word order…"/>
          <p:cNvSpPr txBox="1"/>
          <p:nvPr/>
        </p:nvSpPr>
        <p:spPr>
          <a:xfrm>
            <a:off x="268115" y="4761229"/>
            <a:ext cx="8622058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Previous position embedding is </a:t>
            </a:r>
            <a:r>
              <a:rPr b="1"/>
              <a:t>either</a:t>
            </a:r>
            <a:r>
              <a:t> fixed to implicitly capture word order </a:t>
            </a:r>
          </a:p>
          <a:p>
            <a:pPr/>
            <a:r>
              <a:rPr b="1"/>
              <a:t>or</a:t>
            </a:r>
            <a:r>
              <a:t> trained from scratch without considering word order.</a:t>
            </a:r>
          </a:p>
          <a:p>
            <a:pPr/>
          </a:p>
          <a:p>
            <a:pPr/>
            <a:r>
              <a:t>Representing words as wave function can be trained and </a:t>
            </a:r>
            <a:r>
              <a:rPr b="1"/>
              <a:t>also</a:t>
            </a:r>
            <a:r>
              <a:t> capturing word order</a:t>
            </a:r>
          </a:p>
        </p:txBody>
      </p:sp>
      <p:sp>
        <p:nvSpPr>
          <p:cNvPr id="923" name="Anonymous, Encoding word order in complex embeddings, ICLR 2020 under review. https://openreview.net/forum?id=Hke-WTVtwr"/>
          <p:cNvSpPr txBox="1"/>
          <p:nvPr/>
        </p:nvSpPr>
        <p:spPr>
          <a:xfrm>
            <a:off x="187834" y="5972006"/>
            <a:ext cx="876833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Anonymous, Encoding word order in complex embeddings, ICLR 2020 under review.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https://openreview.net/forum?id=Hke-WTVtwr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1) Beyond particles：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768095">
              <a:defRPr sz="3696"/>
            </a:pPr>
            <a:r>
              <a:t>1) Beyond particles：</a:t>
            </a:r>
          </a:p>
          <a:p>
            <a:pPr algn="l" defTabSz="768095">
              <a:defRPr sz="2688"/>
            </a:pPr>
            <a:r>
              <a:t>understanding words as  waves</a:t>
            </a:r>
          </a:p>
        </p:txBody>
      </p:sp>
      <p:sp>
        <p:nvSpPr>
          <p:cNvPr id="9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760" y="2051890"/>
            <a:ext cx="2312421" cy="1821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5679" y="1899150"/>
            <a:ext cx="2398875" cy="1899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9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69051" y="2051890"/>
            <a:ext cx="2401793" cy="1821088"/>
          </a:xfrm>
          <a:prstGeom prst="rect">
            <a:avLst/>
          </a:prstGeom>
          <a:ln w="12700">
            <a:miter lim="400000"/>
          </a:ln>
        </p:spPr>
      </p:pic>
      <p:sp>
        <p:nvSpPr>
          <p:cNvPr id="930" name="Word functions for ‘I'"/>
          <p:cNvSpPr txBox="1"/>
          <p:nvPr/>
        </p:nvSpPr>
        <p:spPr>
          <a:xfrm>
            <a:off x="435886" y="1701574"/>
            <a:ext cx="20181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Word functions for ‘I'</a:t>
            </a:r>
          </a:p>
        </p:txBody>
      </p:sp>
      <p:sp>
        <p:nvSpPr>
          <p:cNvPr id="931" name="Word functions for ‘Iove’"/>
          <p:cNvSpPr txBox="1"/>
          <p:nvPr/>
        </p:nvSpPr>
        <p:spPr>
          <a:xfrm>
            <a:off x="3116314" y="1701574"/>
            <a:ext cx="237972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Word functions for ‘Iove’</a:t>
            </a:r>
          </a:p>
        </p:txBody>
      </p:sp>
      <p:sp>
        <p:nvSpPr>
          <p:cNvPr id="932" name="Word functions for ‘Amsterdam’"/>
          <p:cNvSpPr txBox="1"/>
          <p:nvPr/>
        </p:nvSpPr>
        <p:spPr>
          <a:xfrm>
            <a:off x="5946215" y="1701574"/>
            <a:ext cx="303357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Word functions for ‘Amsterdam’</a:t>
            </a:r>
          </a:p>
        </p:txBody>
      </p:sp>
      <p:sp>
        <p:nvSpPr>
          <p:cNvPr id="933" name="For the sentence  ‘I love Amsterdam’"/>
          <p:cNvSpPr txBox="1"/>
          <p:nvPr/>
        </p:nvSpPr>
        <p:spPr>
          <a:xfrm>
            <a:off x="2349458" y="5447029"/>
            <a:ext cx="391343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For the sentence  ‘I love Amsterdam’</a:t>
            </a:r>
          </a:p>
        </p:txBody>
      </p:sp>
      <p:sp>
        <p:nvSpPr>
          <p:cNvPr id="934" name="‘I’ is in the 1st position"/>
          <p:cNvSpPr txBox="1"/>
          <p:nvPr/>
        </p:nvSpPr>
        <p:spPr>
          <a:xfrm>
            <a:off x="339743" y="4138929"/>
            <a:ext cx="221045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‘I’ is in the 1st position</a:t>
            </a:r>
          </a:p>
        </p:txBody>
      </p:sp>
      <p:sp>
        <p:nvSpPr>
          <p:cNvPr id="935" name="‘Iove’  is 2nd"/>
          <p:cNvSpPr txBox="1"/>
          <p:nvPr/>
        </p:nvSpPr>
        <p:spPr>
          <a:xfrm>
            <a:off x="3475094" y="4138929"/>
            <a:ext cx="127641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‘Iove’  is 2nd</a:t>
            </a:r>
          </a:p>
        </p:txBody>
      </p:sp>
      <p:sp>
        <p:nvSpPr>
          <p:cNvPr id="936" name="‘Amsterdam’ is 3th"/>
          <p:cNvSpPr txBox="1"/>
          <p:nvPr/>
        </p:nvSpPr>
        <p:spPr>
          <a:xfrm>
            <a:off x="6459093" y="4138929"/>
            <a:ext cx="183640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‘Amsterdam’ is 3th</a:t>
            </a:r>
          </a:p>
        </p:txBody>
      </p:sp>
      <p:sp>
        <p:nvSpPr>
          <p:cNvPr id="937" name="Line"/>
          <p:cNvSpPr/>
          <p:nvPr/>
        </p:nvSpPr>
        <p:spPr>
          <a:xfrm flipV="1">
            <a:off x="726105" y="3799113"/>
            <a:ext cx="1" cy="33274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938" name="Line"/>
          <p:cNvSpPr/>
          <p:nvPr/>
        </p:nvSpPr>
        <p:spPr>
          <a:xfrm flipV="1">
            <a:off x="4049799" y="3735613"/>
            <a:ext cx="1" cy="33274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939" name="Line"/>
          <p:cNvSpPr/>
          <p:nvPr/>
        </p:nvSpPr>
        <p:spPr>
          <a:xfrm flipV="1">
            <a:off x="7469947" y="3735613"/>
            <a:ext cx="1" cy="33274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2) Sequencial particles：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768095">
              <a:defRPr sz="3696"/>
            </a:pPr>
            <a:r>
              <a:t>2) Sequencial particles：</a:t>
            </a:r>
          </a:p>
          <a:p>
            <a:pPr algn="l" defTabSz="768095">
              <a:defRPr sz="2688"/>
            </a:pPr>
            <a:r>
              <a:t>Tensor-product representation for language</a:t>
            </a:r>
          </a:p>
        </p:txBody>
      </p:sp>
      <p:sp>
        <p:nvSpPr>
          <p:cNvPr id="9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3" name="Equation"/>
          <p:cNvSpPr txBox="1"/>
          <p:nvPr/>
        </p:nvSpPr>
        <p:spPr>
          <a:xfrm>
            <a:off x="632254" y="4075601"/>
            <a:ext cx="3435152" cy="26009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Φ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e>
                    <m:li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⃗</m:t>
                      </m:r>
                    </m:lim>
                  </m:limUp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⊗</m:t>
                  </m:r>
                  <m:limUp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li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⃗</m:t>
                      </m:r>
                    </m:lim>
                  </m:limUp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⊗</m:t>
                  </m:r>
                  <m:limUp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li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⃗</m:t>
                      </m:r>
                    </m:lim>
                  </m:limUp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∈</m:t>
                  </m:r>
                  <m:sSup>
                    <m:e>
                      <m:r>
                        <m:rPr>
                          <m:scr m:val="script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s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sup>
                  </m:sSup>
                </m:oMath>
              </m:oMathPara>
            </a14:m>
          </a:p>
        </p:txBody>
      </p:sp>
      <p:pic>
        <p:nvPicPr>
          <p:cNvPr id="9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042" y="1483894"/>
            <a:ext cx="4759858" cy="2022576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For example, to give a binary prediction, we need to train a tensor"/>
          <p:cNvSpPr txBox="1"/>
          <p:nvPr/>
        </p:nvSpPr>
        <p:spPr>
          <a:xfrm>
            <a:off x="619882" y="4646929"/>
            <a:ext cx="668329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For example, to give a binary prediction, we need to train a tensor </a:t>
            </a:r>
          </a:p>
        </p:txBody>
      </p:sp>
      <p:sp>
        <p:nvSpPr>
          <p:cNvPr id="946" name="Equation"/>
          <p:cNvSpPr txBox="1"/>
          <p:nvPr/>
        </p:nvSpPr>
        <p:spPr>
          <a:xfrm>
            <a:off x="685720" y="5130631"/>
            <a:ext cx="916046" cy="2549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∈</m:t>
                  </m:r>
                  <m:sSup>
                    <m:e>
                      <m:r>
                        <m:rPr>
                          <m:scr m:val="script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s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</m:oMath>
              </m:oMathPara>
            </a14:m>
          </a:p>
        </p:txBody>
      </p:sp>
      <p:sp>
        <p:nvSpPr>
          <p:cNvPr id="947" name="such that the inner product can get the expected prediction y"/>
          <p:cNvSpPr txBox="1"/>
          <p:nvPr/>
        </p:nvSpPr>
        <p:spPr>
          <a:xfrm>
            <a:off x="621814" y="5463638"/>
            <a:ext cx="6122670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such that the inner product can get the expected prediction y</a:t>
            </a:r>
          </a:p>
        </p:txBody>
      </p:sp>
      <p:sp>
        <p:nvSpPr>
          <p:cNvPr id="948" name="Equation"/>
          <p:cNvSpPr txBox="1"/>
          <p:nvPr/>
        </p:nvSpPr>
        <p:spPr>
          <a:xfrm>
            <a:off x="708317" y="5956131"/>
            <a:ext cx="1402766" cy="19865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Φ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&gt;</m:t>
                  </m:r>
                </m:oMath>
              </m:oMathPara>
            </a14:m>
          </a:p>
        </p:txBody>
      </p:sp>
      <p:sp>
        <p:nvSpPr>
          <p:cNvPr id="949" name="The next step is to learn a compressed approximation of W via tensor decomposition"/>
          <p:cNvSpPr txBox="1"/>
          <p:nvPr/>
        </p:nvSpPr>
        <p:spPr>
          <a:xfrm>
            <a:off x="581782" y="6280346"/>
            <a:ext cx="832067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The next step is to learn a compressed approximation of W via tensor decomposition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2) Sequencial particles：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768095">
              <a:defRPr sz="3696"/>
            </a:pPr>
            <a:r>
              <a:t>2) Sequencial particles：</a:t>
            </a:r>
          </a:p>
          <a:p>
            <a:pPr algn="l" defTabSz="768095">
              <a:defRPr sz="2688"/>
            </a:pPr>
            <a:r>
              <a:t>Tensor-product representation for language</a:t>
            </a:r>
          </a:p>
        </p:txBody>
      </p:sp>
      <p:sp>
        <p:nvSpPr>
          <p:cNvPr id="9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3" name="Tensor decomposition and NN [Cohene et.al. COLT 2016, Valentin et.al. ICLR 2018]"/>
          <p:cNvSpPr txBox="1"/>
          <p:nvPr/>
        </p:nvSpPr>
        <p:spPr>
          <a:xfrm>
            <a:off x="359656" y="1746446"/>
            <a:ext cx="810772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Tensor decomposition and NN [Cohene et.al. COLT 2016, Valentin et.al. ICLR 2018]</a:t>
            </a:r>
          </a:p>
        </p:txBody>
      </p:sp>
      <p:pic>
        <p:nvPicPr>
          <p:cNvPr id="954" name="Screenshot 2019-06-28 at 11.11.43.png" descr="Screenshot 2019-06-28 at 11.11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5424" y="2219663"/>
            <a:ext cx="6413152" cy="2041242"/>
          </a:xfrm>
          <a:prstGeom prst="rect">
            <a:avLst/>
          </a:prstGeom>
          <a:ln w="12700">
            <a:miter lim="400000"/>
          </a:ln>
        </p:spPr>
      </p:pic>
      <p:sp>
        <p:nvSpPr>
          <p:cNvPr id="955" name="From a tensor-based higher-dimension perspective, we may…"/>
          <p:cNvSpPr txBox="1"/>
          <p:nvPr/>
        </p:nvSpPr>
        <p:spPr>
          <a:xfrm>
            <a:off x="86482" y="4498447"/>
            <a:ext cx="9154579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From a tensor-based higher-dimension perspective, we may</a:t>
            </a:r>
          </a:p>
          <a:p>
            <a:pPr marL="240631" indent="-240631">
              <a:buSzPct val="100000"/>
              <a:buAutoNum type="arabicPeriod" startAt="1"/>
            </a:pPr>
            <a:r>
              <a:t>Design well-motivated neural networks</a:t>
            </a:r>
          </a:p>
          <a:p>
            <a:pPr marL="240631" indent="-240631">
              <a:buSzPct val="100000"/>
              <a:buAutoNum type="arabicPeriod" startAt="1"/>
            </a:pPr>
            <a:r>
              <a:t>Interpret the exciting models</a:t>
            </a:r>
          </a:p>
          <a:p>
            <a:pPr marL="240631" indent="-240631">
              <a:buSzPct val="100000"/>
              <a:buAutoNum type="arabicPeriod" startAt="1"/>
            </a:pPr>
            <a:r>
              <a:t>Comparing the expressive power of a neural network via the order the corresponding tensor decomposition can achieve </a:t>
            </a:r>
          </a:p>
        </p:txBody>
      </p:sp>
      <p:sp>
        <p:nvSpPr>
          <p:cNvPr id="956" name="Cohen, Nadav, Or Sharir, and Amnon Shashua. &quot;On the expressive power of deep learning: A tensor analysis.&quot; COLT 2016.…"/>
          <p:cNvSpPr txBox="1"/>
          <p:nvPr/>
        </p:nvSpPr>
        <p:spPr>
          <a:xfrm>
            <a:off x="157811" y="6160930"/>
            <a:ext cx="7754081" cy="429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800"/>
              </a:lnSpc>
              <a:defRPr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Cohen, Nadav, Or Sharir, and Amnon Shashua. "On the expressive power of deep learning: A tensor analysis." </a:t>
            </a:r>
            <a:r>
              <a:rPr i="1"/>
              <a:t>COLT</a:t>
            </a:r>
            <a:r>
              <a:t> 2016.</a:t>
            </a:r>
          </a:p>
          <a:p>
            <a:pPr defTabSz="457200">
              <a:lnSpc>
                <a:spcPts val="2800"/>
              </a:lnSpc>
              <a:defRPr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Khrulkov, Valentin, Alexander Novikov, and Ivan Oseledets. "Expressive power of recurrent neural networks." (2018).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cademic impact of QI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Academic impact of QIR</a:t>
            </a: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8502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3" name="C.J. “Keith” van Rijsbergen. SIGIR Gerard Salton Award 2006…"/>
          <p:cNvSpPr txBox="1"/>
          <p:nvPr/>
        </p:nvSpPr>
        <p:spPr>
          <a:xfrm>
            <a:off x="501322" y="2459526"/>
            <a:ext cx="8389303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342899" indent="-342899">
              <a:spcBef>
                <a:spcPts val="700"/>
              </a:spcBef>
              <a:buSzPct val="100000"/>
              <a:buFont typeface="Arial"/>
              <a:buChar char="•"/>
              <a:defRPr sz="1600"/>
            </a:pPr>
            <a:r>
              <a:t>C.J. “Keith” van Rijsbergen. </a:t>
            </a:r>
            <a:r>
              <a:rPr b="1"/>
              <a:t>SIGIR Gerard Salton Award</a:t>
            </a:r>
            <a:r>
              <a:t> 2006</a:t>
            </a:r>
          </a:p>
          <a:p>
            <a:pPr marL="342899" indent="-342899">
              <a:spcBef>
                <a:spcPts val="700"/>
              </a:spcBef>
              <a:buSzPct val="100000"/>
              <a:buFont typeface="Arial"/>
              <a:buChar char="•"/>
              <a:defRPr sz="1600"/>
            </a:pPr>
            <a:r>
              <a:t>[Zhao et.al.] </a:t>
            </a:r>
            <a:r>
              <a:rPr b="1"/>
              <a:t>ECIR 2011 best poster award</a:t>
            </a:r>
          </a:p>
          <a:p>
            <a:pPr marL="342899" indent="-342899">
              <a:spcBef>
                <a:spcPts val="700"/>
              </a:spcBef>
              <a:buSzPct val="100000"/>
              <a:buFont typeface="Arial"/>
              <a:buChar char="•"/>
              <a:defRPr sz="1600"/>
            </a:pPr>
            <a:r>
              <a:t>[Hou et.al.] ACM </a:t>
            </a:r>
            <a:r>
              <a:rPr b="1"/>
              <a:t>ICTIR 2011 Best paper</a:t>
            </a:r>
            <a:r>
              <a:t> award</a:t>
            </a:r>
          </a:p>
          <a:p>
            <a:pPr marL="342899" indent="-342899">
              <a:spcBef>
                <a:spcPts val="700"/>
              </a:spcBef>
              <a:buSzPct val="100000"/>
              <a:buFont typeface="Arial"/>
              <a:buChar char="•"/>
              <a:defRPr sz="1600"/>
            </a:pPr>
            <a:r>
              <a:t>[Wang et.al.] ACM </a:t>
            </a:r>
            <a:r>
              <a:rPr b="1"/>
              <a:t>SIGIR 2017 Best paper</a:t>
            </a:r>
            <a:r>
              <a:t> Honorable Mentions (unrelated to Quantum)</a:t>
            </a:r>
          </a:p>
          <a:p>
            <a:pPr marL="342899" indent="-342899">
              <a:spcBef>
                <a:spcPts val="700"/>
              </a:spcBef>
              <a:buSzPct val="100000"/>
              <a:buFont typeface="Arial"/>
              <a:buChar char="•"/>
              <a:defRPr sz="1600"/>
            </a:pPr>
            <a:r>
              <a:t>[Li et.al.] </a:t>
            </a:r>
            <a:r>
              <a:rPr b="1"/>
              <a:t>NAACL 2019 Best explainable NLP paper</a:t>
            </a:r>
          </a:p>
          <a:p>
            <a:pPr marL="342899" indent="-342899">
              <a:spcBef>
                <a:spcPts val="700"/>
              </a:spcBef>
              <a:buSzPct val="100000"/>
              <a:buFont typeface="Arial"/>
              <a:buChar char="•"/>
              <a:defRPr sz="1600"/>
            </a:pPr>
            <a:r>
              <a:t>[Uprety et.al.] ACM </a:t>
            </a:r>
            <a:r>
              <a:rPr b="1"/>
              <a:t>ICTIR 2019 Best Full Paper</a:t>
            </a:r>
            <a:r>
              <a:t> Honourable mention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3) Evolved particles：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768095">
              <a:defRPr sz="3696"/>
            </a:pPr>
            <a:r>
              <a:t>3) Evolved particles：</a:t>
            </a:r>
          </a:p>
          <a:p>
            <a:pPr algn="l" defTabSz="768095">
              <a:defRPr sz="2688"/>
            </a:pPr>
            <a:r>
              <a:t>Exploring its dynamics</a:t>
            </a:r>
          </a:p>
        </p:txBody>
      </p:sp>
      <p:sp>
        <p:nvSpPr>
          <p:cNvPr id="9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0" name="Model continuous changes of a quantum state by ordinary differential equation"/>
          <p:cNvSpPr txBox="1"/>
          <p:nvPr/>
        </p:nvSpPr>
        <p:spPr>
          <a:xfrm>
            <a:off x="458819" y="2246629"/>
            <a:ext cx="822636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Model continuous changes of a quantum state by ordinary differential equation</a:t>
            </a:r>
          </a:p>
        </p:txBody>
      </p:sp>
      <p:sp>
        <p:nvSpPr>
          <p:cNvPr id="961" name="Equation"/>
          <p:cNvSpPr txBox="1"/>
          <p:nvPr/>
        </p:nvSpPr>
        <p:spPr>
          <a:xfrm>
            <a:off x="1036662" y="2941954"/>
            <a:ext cx="999620" cy="4919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ϕ</m:t>
                  </m:r>
                </m:oMath>
              </m:oMathPara>
            </a14:m>
          </a:p>
        </p:txBody>
      </p:sp>
      <p:sp>
        <p:nvSpPr>
          <p:cNvPr id="962" name="is a quantum state and H an arbitrary Hermitian operator."/>
          <p:cNvSpPr txBox="1"/>
          <p:nvPr/>
        </p:nvSpPr>
        <p:spPr>
          <a:xfrm>
            <a:off x="848482" y="3694887"/>
            <a:ext cx="614898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 is a quantum state and H an </a:t>
            </a:r>
            <a:r>
              <a:rPr i="1"/>
              <a:t>arbitrary</a:t>
            </a:r>
            <a:r>
              <a:t> Hermitian operator.</a:t>
            </a:r>
          </a:p>
        </p:txBody>
      </p:sp>
      <p:sp>
        <p:nvSpPr>
          <p:cNvPr id="963" name="Equation"/>
          <p:cNvSpPr txBox="1"/>
          <p:nvPr/>
        </p:nvSpPr>
        <p:spPr>
          <a:xfrm>
            <a:off x="722363" y="3772344"/>
            <a:ext cx="130074" cy="2032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ϕ</m:t>
                  </m:r>
                </m:oMath>
              </m:oMathPara>
            </a14:m>
          </a:p>
        </p:txBody>
      </p:sp>
      <p:sp>
        <p:nvSpPr>
          <p:cNvPr id="964" name="Chen, Tian Qi, et al. &quot;Neural ordinary differential equations.&quot; Advances in neural information processing systems. 2018."/>
          <p:cNvSpPr txBox="1"/>
          <p:nvPr/>
        </p:nvSpPr>
        <p:spPr>
          <a:xfrm>
            <a:off x="181701" y="6160930"/>
            <a:ext cx="8780598" cy="27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000"/>
              </a:lnSpc>
              <a:defRPr sz="1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Chen, Tian Qi, et al. "Neural ordinary differential equations." </a:t>
            </a:r>
            <a:r>
              <a:rPr i="1"/>
              <a:t>Advances in neural information processing systems</a:t>
            </a:r>
            <a:r>
              <a:t>. 2018.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967" name="Slide Number Placeholder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8" name="Rectangle 5"/>
          <p:cNvSpPr txBox="1"/>
          <p:nvPr/>
        </p:nvSpPr>
        <p:spPr>
          <a:xfrm>
            <a:off x="683567" y="1220265"/>
            <a:ext cx="7920882" cy="555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400"/>
            </a:pPr>
            <a:r>
              <a:t>Li, Qiuchi, Sagar Uprety, Benyou Wang, and Dawei Song. “Quantum-Inspired Complex Word Embedding.” </a:t>
            </a:r>
            <a:r>
              <a:rPr i="1"/>
              <a:t>Proceedings of The Third Workshop on Representation Learning for NLP</a:t>
            </a:r>
            <a:r>
              <a:t>, 2018, 50–57.</a:t>
            </a:r>
          </a:p>
          <a:p>
            <a:pPr marL="285750" indent="-285750">
              <a:buSzPct val="100000"/>
              <a:buFont typeface="Arial"/>
              <a:buChar char="•"/>
              <a:defRPr sz="1400"/>
            </a:pPr>
            <a:r>
              <a:t>Wang, Benyou, Qiuchi Li, Massimo Melucci, and Dawei Song. “Semantic Hilbert Space for Text Representation Learning.” In </a:t>
            </a:r>
            <a:r>
              <a:rPr i="1"/>
              <a:t>The World Wide Web Conference</a:t>
            </a:r>
            <a:r>
              <a:t>, 3293–3299. WWW ’19. New York, NY, USA: ACM, 2019. </a:t>
            </a:r>
          </a:p>
          <a:p>
            <a:pPr marL="285750" indent="-285750">
              <a:buSzPct val="100000"/>
              <a:buFont typeface="Arial"/>
              <a:buChar char="•"/>
              <a:defRPr sz="1400"/>
            </a:pPr>
            <a:r>
              <a:t>Lipton, Zachary C. “The Mythos of Model Interpretability.” </a:t>
            </a:r>
            <a:r>
              <a:rPr i="1"/>
              <a:t>Queue</a:t>
            </a:r>
            <a:r>
              <a:t> 16, no. 3 (June 2018): 30:31–30:57. </a:t>
            </a:r>
          </a:p>
          <a:p>
            <a:pPr marL="285750" indent="-285750">
              <a:buSzPct val="100000"/>
              <a:buFont typeface="Arial"/>
              <a:buChar char="•"/>
              <a:defRPr sz="1400"/>
            </a:pPr>
            <a:r>
              <a:t>Peter D Bruza, Kirsty Kitto, Douglas McEvoy, and Cathy McEvoy. 2008. “Entangling words and meaning”. </a:t>
            </a:r>
            <a:r>
              <a:rPr i="1"/>
              <a:t>pages QI</a:t>
            </a:r>
            <a:r>
              <a:t>, 118–124. College Publications.</a:t>
            </a:r>
          </a:p>
          <a:p>
            <a:pPr marL="285750" indent="-285750">
              <a:buSzPct val="100000"/>
              <a:buFont typeface="Arial"/>
              <a:buChar char="•"/>
              <a:defRPr sz="1400"/>
            </a:pPr>
            <a:r>
              <a:t>Bruza, P.D., and R.J. Cole. “Quantum Logic of Semantic Space: An Exploratory Investigation of Context Effects in Practical Reasoning.” In </a:t>
            </a:r>
            <a:r>
              <a:rPr i="1"/>
              <a:t>We Will Show Them! Essays in Honour of Dov Gabbay</a:t>
            </a:r>
            <a:r>
              <a:t>, 1:339–362. London, UK: College Publications, 2005.</a:t>
            </a:r>
          </a:p>
          <a:p>
            <a:pPr marL="285750" indent="-285750">
              <a:buSzPct val="100000"/>
              <a:buFont typeface="Arial"/>
              <a:buChar char="•"/>
              <a:defRPr sz="1400"/>
            </a:pPr>
            <a:r>
              <a:t>Diederik Aerts and Marek Czachor. “Quantum Aspects of Semantic Analysis and Symbolic Artificial Intelligence.” </a:t>
            </a:r>
            <a:r>
              <a:rPr i="1"/>
              <a:t>Journal of Physics A: Mathematical and General</a:t>
            </a:r>
            <a:r>
              <a:t> 37, no. 12 (2004): L123.</a:t>
            </a:r>
          </a:p>
          <a:p>
            <a:pPr marL="285750" indent="-285750">
              <a:buSzPct val="100000"/>
              <a:buFont typeface="Arial"/>
              <a:buChar char="•"/>
              <a:defRPr sz="1400"/>
            </a:pPr>
            <a:r>
              <a:t>Diederik Aerts and L. Gabora. “A Theory of Concepts and Their Combinations: II.: A Hilbert Space Representation.” </a:t>
            </a:r>
            <a:r>
              <a:rPr i="1"/>
              <a:t>Kibernetes</a:t>
            </a:r>
            <a:r>
              <a:t> 34, no. 1 (2004): 192–221.</a:t>
            </a:r>
          </a:p>
          <a:p>
            <a:pPr marL="285750" indent="-285750">
              <a:buSzPct val="100000"/>
              <a:buFont typeface="Arial"/>
              <a:buChar char="•"/>
              <a:defRPr sz="1400"/>
            </a:pPr>
            <a:r>
              <a:t>Diederik Aerts and L. Gabora. “A Theory of Concepts and Their Combinations I: The Structure of the Sets of Contexts and Properties.” </a:t>
            </a:r>
            <a:r>
              <a:rPr i="1"/>
              <a:t>Kybernetes</a:t>
            </a:r>
            <a:r>
              <a:t> 34 (2004): 167–191.</a:t>
            </a:r>
          </a:p>
          <a:p>
            <a:pPr marL="285750" indent="-285750">
              <a:buSzPct val="100000"/>
              <a:buFont typeface="Arial"/>
              <a:buChar char="•"/>
              <a:defRPr sz="1400"/>
            </a:pPr>
            <a:r>
              <a:t>Diederik Aerts and Sandro Sozzo. “Quantum Entanglement in Concept Combinations.” </a:t>
            </a:r>
            <a:r>
              <a:rPr i="1"/>
              <a:t>International Journal of Theoretical Physics</a:t>
            </a:r>
            <a:r>
              <a:t> 53, no. 10 (October 1, 2014): 3587–3603.</a:t>
            </a:r>
          </a:p>
          <a:p>
            <a:pPr marL="285750" indent="-285750">
              <a:buSzPct val="100000"/>
              <a:buFont typeface="Arial"/>
              <a:buChar char="•"/>
              <a:defRPr sz="1400"/>
            </a:pPr>
            <a:r>
              <a:t>Sordoni, Alessandro, Jian-Yun Nie, and Yoshua Bengio. “Modeling Term Dependencies with Quantum Language Models for IR.” In </a:t>
            </a:r>
            <a:r>
              <a:rPr i="1"/>
              <a:t>Proceedings of the 36th International ACM SIGIR Conference on Research and Development in Information Retrieval</a:t>
            </a:r>
            <a:r>
              <a:t>, 653–662. SIGIR ’13. New York, NY, USA: ACM, 2013.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Thanks!"/>
          <p:cNvSpPr txBox="1"/>
          <p:nvPr>
            <p:ph type="title"/>
          </p:nvPr>
        </p:nvSpPr>
        <p:spPr>
          <a:xfrm>
            <a:off x="670559" y="2692718"/>
            <a:ext cx="8229601" cy="1143001"/>
          </a:xfrm>
          <a:prstGeom prst="rect">
            <a:avLst/>
          </a:prstGeom>
        </p:spPr>
        <p:txBody>
          <a:bodyPr/>
          <a:lstStyle/>
          <a:p>
            <a:pPr/>
            <a:r>
              <a:t>Thanks!</a:t>
            </a:r>
          </a:p>
        </p:txBody>
      </p:sp>
      <p:sp>
        <p:nvSpPr>
          <p:cNvPr id="9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" name="矩形 123"/>
          <p:cNvGrpSpPr/>
          <p:nvPr/>
        </p:nvGrpSpPr>
        <p:grpSpPr>
          <a:xfrm>
            <a:off x="84161" y="872388"/>
            <a:ext cx="1695297" cy="373381"/>
            <a:chOff x="0" y="-31904"/>
            <a:chExt cx="1695296" cy="373379"/>
          </a:xfrm>
        </p:grpSpPr>
        <p:sp>
          <p:nvSpPr>
            <p:cNvPr id="973" name="Rectangle"/>
            <p:cNvSpPr/>
            <p:nvPr/>
          </p:nvSpPr>
          <p:spPr>
            <a:xfrm>
              <a:off x="0" y="-1"/>
              <a:ext cx="1695297" cy="30957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b="1" sz="20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974" name="Milestones"/>
            <p:cNvSpPr txBox="1"/>
            <p:nvPr/>
          </p:nvSpPr>
          <p:spPr>
            <a:xfrm>
              <a:off x="0" y="-31905"/>
              <a:ext cx="1695297" cy="373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b="1" sz="20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Milestones</a:t>
              </a:r>
            </a:p>
          </p:txBody>
        </p:sp>
      </p:grpSp>
      <p:sp>
        <p:nvSpPr>
          <p:cNvPr id="976" name="直线箭头连接符 15"/>
          <p:cNvSpPr/>
          <p:nvPr/>
        </p:nvSpPr>
        <p:spPr>
          <a:xfrm>
            <a:off x="381000" y="1230553"/>
            <a:ext cx="7932761" cy="1"/>
          </a:xfrm>
          <a:prstGeom prst="line">
            <a:avLst/>
          </a:prstGeom>
          <a:ln w="12700">
            <a:solidFill>
              <a:srgbClr val="FF0000"/>
            </a:solidFill>
            <a:tailEnd type="triangle"/>
          </a:ln>
        </p:spPr>
        <p:txBody>
          <a:bodyPr lIns="34289" tIns="34289" rIns="34289" bIns="34289"/>
          <a:lstStyle/>
          <a:p>
            <a:pPr>
              <a:defRPr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77" name="Title 1"/>
          <p:cNvSpPr txBox="1"/>
          <p:nvPr>
            <p:ph type="title"/>
          </p:nvPr>
        </p:nvSpPr>
        <p:spPr>
          <a:xfrm>
            <a:off x="295758" y="254874"/>
            <a:ext cx="8229601" cy="742951"/>
          </a:xfrm>
          <a:prstGeom prst="rect">
            <a:avLst/>
          </a:prstGeom>
        </p:spPr>
        <p:txBody>
          <a:bodyPr/>
          <a:lstStyle/>
          <a:p>
            <a:pPr defTabSz="868680">
              <a:defRPr spc="-95" sz="3800">
                <a:solidFill>
                  <a:srgbClr val="000000"/>
                </a:solidFill>
              </a:defRPr>
            </a:pPr>
            <a:r>
              <a:t>Roadmap of Quantum IR</a:t>
            </a:r>
            <a:r>
              <a:t> </a:t>
            </a:r>
            <a:r>
              <a:t>formal</a:t>
            </a:r>
            <a:r>
              <a:t> </a:t>
            </a:r>
            <a:r>
              <a:t>models</a:t>
            </a:r>
            <a:r>
              <a:t> </a:t>
            </a:r>
          </a:p>
        </p:txBody>
      </p:sp>
      <p:sp>
        <p:nvSpPr>
          <p:cNvPr id="978" name="直线箭头连接符 10304"/>
          <p:cNvSpPr/>
          <p:nvPr/>
        </p:nvSpPr>
        <p:spPr>
          <a:xfrm>
            <a:off x="394808" y="1231939"/>
            <a:ext cx="1471" cy="631837"/>
          </a:xfrm>
          <a:prstGeom prst="line">
            <a:avLst/>
          </a:prstGeom>
          <a:ln w="12700">
            <a:solidFill>
              <a:srgbClr val="FF0000"/>
            </a:solidFill>
            <a:tailEnd type="triangle"/>
          </a:ln>
        </p:spPr>
        <p:txBody>
          <a:bodyPr lIns="34289" tIns="34289" rIns="34289" bIns="34289"/>
          <a:lstStyle/>
          <a:p>
            <a:pPr>
              <a:defRPr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aphicFrame>
        <p:nvGraphicFramePr>
          <p:cNvPr id="979" name="Table 14"/>
          <p:cNvGraphicFramePr/>
          <p:nvPr/>
        </p:nvGraphicFramePr>
        <p:xfrm>
          <a:off x="3237302" y="1310999"/>
          <a:ext cx="2122028" cy="383494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109327"/>
              </a:tblGrid>
              <a:tr h="88723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Quantum</a:t>
                      </a:r>
                      <a:r>
                        <a:t> </a:t>
                      </a:r>
                      <a:r>
                        <a:t>Language</a:t>
                      </a:r>
                      <a:r>
                        <a:t> </a:t>
                      </a:r>
                      <a:r>
                        <a:t>Models</a:t>
                      </a:r>
                      <a:r>
                        <a:t> </a:t>
                      </a:r>
                      <a:r>
                        <a:t>(QLMs)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solidFill>
                        <a:srgbClr val="93A299"/>
                      </a:solidFill>
                    </a:lnT>
                    <a:lnB w="3175">
                      <a:solidFill>
                        <a:srgbClr val="93A29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46198">
                <a:tc>
                  <a:txBody>
                    <a:bodyPr/>
                    <a:lstStyle/>
                    <a:p>
                      <a:pPr algn="l">
                        <a:defRPr b="1" i="1" sz="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b="1" i="1"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Original</a:t>
                      </a:r>
                      <a:r>
                        <a:t> </a:t>
                      </a:r>
                      <a:r>
                        <a:t>QLM</a:t>
                      </a:r>
                      <a:r>
                        <a:t> </a:t>
                      </a:r>
                    </a:p>
                    <a:p>
                      <a:pPr algn="l">
                        <a:defRPr sz="14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(Sordoni</a:t>
                      </a:r>
                      <a:r>
                        <a:t> </a:t>
                      </a:r>
                      <a:r>
                        <a:t>et</a:t>
                      </a:r>
                      <a:r>
                        <a:t> </a:t>
                      </a:r>
                      <a:r>
                        <a:t>al.</a:t>
                      </a:r>
                      <a:r>
                        <a:t> </a:t>
                      </a:r>
                      <a:r>
                        <a:t>SIGIR 2013)</a:t>
                      </a:r>
                    </a:p>
                    <a:p>
                      <a:pPr algn="l">
                        <a:defRPr sz="14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sz="2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b="1" i="1" sz="16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QLM</a:t>
                      </a:r>
                      <a:r>
                        <a:t> </a:t>
                      </a:r>
                      <a:r>
                        <a:t>variants</a:t>
                      </a:r>
                    </a:p>
                    <a:p>
                      <a:pPr algn="l">
                        <a:defRPr sz="14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(Li, Li, </a:t>
                      </a:r>
                      <a:r>
                        <a:rPr b="1"/>
                        <a:t>Zhang</a:t>
                      </a:r>
                      <a:r>
                        <a:t>, SIGIR 2015)</a:t>
                      </a:r>
                    </a:p>
                    <a:p>
                      <a:pPr algn="l">
                        <a:defRPr sz="14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(Xie, Hou*, </a:t>
                      </a:r>
                      <a:r>
                        <a:rPr b="1"/>
                        <a:t>Zhang</a:t>
                      </a:r>
                      <a:r>
                        <a:t>*, IJCAI 2015)</a:t>
                      </a:r>
                      <a:r>
                        <a:rPr b="1" i="1"/>
                        <a:t> 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solidFill>
                        <a:srgbClr val="93A299"/>
                      </a:solidFill>
                    </a:lnT>
                    <a:lnB w="3175">
                      <a:miter lim="400000"/>
                    </a:lnB>
                    <a:solidFill>
                      <a:srgbClr val="93A299">
                        <a:alpha val="20000"/>
                      </a:srgbClr>
                    </a:solidFill>
                  </a:tcPr>
                </a:tc>
              </a:tr>
              <a:tr h="218263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Pros</a:t>
                      </a:r>
                      <a:r>
                        <a:t> </a:t>
                      </a:r>
                      <a:r>
                        <a:t>&amp;</a:t>
                      </a:r>
                      <a:r>
                        <a:t> </a:t>
                      </a:r>
                      <a:r>
                        <a:t>Cons:</a:t>
                      </a:r>
                      <a:r>
                        <a:t> </a:t>
                      </a:r>
                    </a:p>
                    <a:p>
                      <a:pPr algn="l">
                        <a:defRPr sz="8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sz="18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+</a:t>
                      </a:r>
                      <a:r>
                        <a:t> </a:t>
                      </a:r>
                      <a:r>
                        <a:t>Consistent</a:t>
                      </a:r>
                      <a:r>
                        <a:t> </a:t>
                      </a:r>
                      <a:r>
                        <a:t>with</a:t>
                      </a:r>
                      <a:r>
                        <a:t> </a:t>
                      </a:r>
                      <a:r>
                        <a:t>axioms</a:t>
                      </a:r>
                      <a:r>
                        <a:t> </a:t>
                      </a:r>
                    </a:p>
                    <a:p>
                      <a:pPr algn="l">
                        <a:defRPr sz="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-</a:t>
                      </a:r>
                      <a:r>
                        <a:t> </a:t>
                      </a:r>
                      <a:r>
                        <a:t>QLM</a:t>
                      </a:r>
                      <a:r>
                        <a:t> </a:t>
                      </a:r>
                      <a:r>
                        <a:t>components</a:t>
                      </a:r>
                      <a:r>
                        <a:t> </a:t>
                      </a:r>
                      <a:r>
                        <a:t>are</a:t>
                      </a:r>
                      <a:r>
                        <a:t> </a:t>
                      </a:r>
                      <a:r>
                        <a:t>designed separately,</a:t>
                      </a:r>
                      <a:r>
                        <a:t> </a:t>
                      </a:r>
                      <a:r>
                        <a:t>instead</a:t>
                      </a:r>
                      <a:r>
                        <a:t> </a:t>
                      </a:r>
                      <a:r>
                        <a:t>of</a:t>
                      </a:r>
                      <a:r>
                        <a:t> </a:t>
                      </a:r>
                      <a:r>
                        <a:t>learned</a:t>
                      </a:r>
                      <a:r>
                        <a:t> </a:t>
                      </a:r>
                      <a:r>
                        <a:t>jointly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solidFill>
                        <a:srgbClr val="93A299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80" name="Right Arrow 18"/>
          <p:cNvSpPr/>
          <p:nvPr/>
        </p:nvSpPr>
        <p:spPr>
          <a:xfrm>
            <a:off x="2848373" y="2842209"/>
            <a:ext cx="330655" cy="25717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EBCA4"/>
          </a:solidFill>
          <a:ln w="12700">
            <a:solidFill>
              <a:srgbClr val="E4988A"/>
            </a:solidFill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aphicFrame>
        <p:nvGraphicFramePr>
          <p:cNvPr id="981" name="Table 19"/>
          <p:cNvGraphicFramePr/>
          <p:nvPr/>
        </p:nvGraphicFramePr>
        <p:xfrm>
          <a:off x="6083626" y="1289697"/>
          <a:ext cx="3420583" cy="4281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07882"/>
              </a:tblGrid>
              <a:tr h="645542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Neural Quantum</a:t>
                      </a:r>
                      <a:r>
                        <a:t> </a:t>
                      </a:r>
                      <a:r>
                        <a:t>Language</a:t>
                      </a:r>
                      <a:r>
                        <a:t> </a:t>
                      </a:r>
                      <a:r>
                        <a:t>Models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solidFill>
                        <a:srgbClr val="93A299"/>
                      </a:solidFill>
                    </a:lnT>
                    <a:lnB w="3175">
                      <a:solidFill>
                        <a:srgbClr val="93A29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450191">
                <a:tc>
                  <a:txBody>
                    <a:bodyPr/>
                    <a:lstStyle/>
                    <a:p>
                      <a:pPr algn="l">
                        <a:defRPr b="1" i="1" sz="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b="1" i="1"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End2end QLM</a:t>
                      </a:r>
                      <a:r>
                        <a:t> </a:t>
                      </a:r>
                      <a:r>
                        <a:t>for</a:t>
                      </a:r>
                      <a:r>
                        <a:t> </a:t>
                      </a:r>
                      <a:r>
                        <a:t>QA</a:t>
                      </a:r>
                    </a:p>
                    <a:p>
                      <a:pPr algn="l">
                        <a:defRPr sz="14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</a:t>
                      </a:r>
                      <a:r>
                        <a:rPr b="1"/>
                        <a:t>Zhang</a:t>
                      </a:r>
                      <a:r>
                        <a:rPr b="1"/>
                        <a:t> </a:t>
                      </a:r>
                      <a:r>
                        <a:t>et</a:t>
                      </a:r>
                      <a:r>
                        <a:t> </a:t>
                      </a:r>
                      <a:r>
                        <a:t>al.</a:t>
                      </a:r>
                      <a:r>
                        <a:t> </a:t>
                      </a:r>
                      <a:r>
                        <a:t>AAAI 2018)</a:t>
                      </a:r>
                    </a:p>
                    <a:p>
                      <a:pPr algn="l">
                        <a:defRPr sz="14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sz="2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b="1" i="1" sz="16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Further</a:t>
                      </a:r>
                      <a:r>
                        <a:t> </a:t>
                      </a:r>
                      <a:r>
                        <a:t>variants</a:t>
                      </a:r>
                    </a:p>
                    <a:p>
                      <a:pPr algn="l">
                        <a:defRPr sz="14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</a:t>
                      </a:r>
                      <a:r>
                        <a:rPr b="1"/>
                        <a:t>Zhang</a:t>
                      </a:r>
                      <a:r>
                        <a:t> et</a:t>
                      </a:r>
                      <a:r>
                        <a:t> </a:t>
                      </a:r>
                      <a:r>
                        <a:t>al.</a:t>
                      </a:r>
                      <a:r>
                        <a:t> </a:t>
                      </a:r>
                      <a:r>
                        <a:t>Science</a:t>
                      </a:r>
                      <a:r>
                        <a:t> </a:t>
                      </a:r>
                      <a:r>
                        <a:t>China 2018) 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solidFill>
                        <a:srgbClr val="93A299"/>
                      </a:solidFill>
                    </a:lnT>
                    <a:lnB w="3175">
                      <a:miter lim="400000"/>
                    </a:lnB>
                    <a:solidFill>
                      <a:srgbClr val="93A299">
                        <a:alpha val="20000"/>
                      </a:srgbClr>
                    </a:solidFill>
                  </a:tcPr>
                </a:tc>
              </a:tr>
              <a:tr h="218263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Pros</a:t>
                      </a:r>
                      <a:r>
                        <a:t> </a:t>
                      </a:r>
                      <a:r>
                        <a:t>&amp;</a:t>
                      </a:r>
                      <a:r>
                        <a:t> </a:t>
                      </a:r>
                      <a:r>
                        <a:t>Cons:</a:t>
                      </a:r>
                      <a:r>
                        <a:t> </a:t>
                      </a:r>
                    </a:p>
                    <a:p>
                      <a:pPr algn="l">
                        <a:defRPr sz="8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sz="18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+</a:t>
                      </a:r>
                      <a:r>
                        <a:t> </a:t>
                      </a:r>
                      <a:r>
                        <a:t>Effective</a:t>
                      </a:r>
                      <a:r>
                        <a:t> </a:t>
                      </a:r>
                      <a:r>
                        <a:t>joint</a:t>
                      </a:r>
                      <a:r>
                        <a:t> </a:t>
                      </a:r>
                      <a:r>
                        <a:t>learning</a:t>
                      </a:r>
                      <a:r>
                        <a:t> </a:t>
                      </a:r>
                      <a:r>
                        <a:rPr>
                          <a:solidFill>
                            <a:srgbClr val="292934"/>
                          </a:solidFill>
                        </a:rPr>
                        <a:t> for</a:t>
                      </a:r>
                      <a:r>
                        <a:rPr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292934"/>
                          </a:solidFill>
                        </a:rPr>
                        <a:t>Question</a:t>
                      </a:r>
                      <a:r>
                        <a:rPr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292934"/>
                          </a:solidFill>
                        </a:rPr>
                        <a:t>answering;</a:t>
                      </a:r>
                      <a:r>
                        <a:rPr>
                          <a:solidFill>
                            <a:srgbClr val="292934"/>
                          </a:solidFill>
                        </a:rPr>
                        <a:t> </a:t>
                      </a:r>
                    </a:p>
                    <a:p>
                      <a:pPr algn="l">
                        <a:defRPr sz="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-</a:t>
                      </a:r>
                      <a:r>
                        <a:t> </a:t>
                      </a:r>
                      <a:r>
                        <a:t>Lacks</a:t>
                      </a:r>
                      <a:r>
                        <a:t>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inherent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connection</a:t>
                      </a:r>
                      <a:r>
                        <a:t>  </a:t>
                      </a:r>
                      <a:r>
                        <a:t>between</a:t>
                      </a:r>
                      <a:r>
                        <a:t> </a:t>
                      </a:r>
                      <a:r>
                        <a:t>NN</a:t>
                      </a:r>
                      <a:r>
                        <a:t> </a:t>
                      </a:r>
                      <a:r>
                        <a:t>and</a:t>
                      </a:r>
                      <a:r>
                        <a:t> </a:t>
                      </a:r>
                      <a:r>
                        <a:t>QLM</a:t>
                      </a:r>
                    </a:p>
                    <a:p>
                      <a:pPr algn="l">
                        <a:defRPr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-</a:t>
                      </a:r>
                      <a:r>
                        <a:t> </a:t>
                      </a:r>
                      <a:r>
                        <a:t>Cannot</a:t>
                      </a:r>
                      <a:r>
                        <a:t> </a:t>
                      </a:r>
                      <a:r>
                        <a:t>model</a:t>
                      </a:r>
                      <a:r>
                        <a:t>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complex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interaction</a:t>
                      </a:r>
                      <a:r>
                        <a:t> </a:t>
                      </a:r>
                      <a:r>
                        <a:t>among</a:t>
                      </a:r>
                      <a:r>
                        <a:t> </a:t>
                      </a:r>
                      <a:r>
                        <a:t>words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solidFill>
                        <a:srgbClr val="93A299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82" name="Right Arrow 20"/>
          <p:cNvSpPr/>
          <p:nvPr/>
        </p:nvSpPr>
        <p:spPr>
          <a:xfrm>
            <a:off x="5570247" y="2842209"/>
            <a:ext cx="330655" cy="25717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EBCA4"/>
          </a:solidFill>
          <a:ln w="12700">
            <a:solidFill>
              <a:srgbClr val="E4988A"/>
            </a:solidFill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aphicFrame>
        <p:nvGraphicFramePr>
          <p:cNvPr id="983" name="Table 13"/>
          <p:cNvGraphicFramePr/>
          <p:nvPr/>
        </p:nvGraphicFramePr>
        <p:xfrm>
          <a:off x="649159" y="1321347"/>
          <a:ext cx="2153641" cy="44127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140939"/>
              </a:tblGrid>
              <a:tr h="63006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Quantum</a:t>
                      </a:r>
                      <a:r>
                        <a:t> </a:t>
                      </a:r>
                      <a:r>
                        <a:t>Analogy</a:t>
                      </a:r>
                      <a:r>
                        <a:t> </a:t>
                      </a:r>
                      <a:r>
                        <a:t>based</a:t>
                      </a:r>
                      <a:r>
                        <a:t> </a:t>
                      </a:r>
                      <a:r>
                        <a:t>IR</a:t>
                      </a:r>
                      <a:r>
                        <a:t> </a:t>
                      </a:r>
                      <a:r>
                        <a:t>Methods</a:t>
                      </a:r>
                      <a:r>
                        <a:t> 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744560">
                <a:tc>
                  <a:txBody>
                    <a:bodyPr/>
                    <a:lstStyle/>
                    <a:p>
                      <a:pPr algn="l">
                        <a:defRPr b="1" i="1" sz="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b="1" i="1"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Double</a:t>
                      </a:r>
                      <a:r>
                        <a:t> </a:t>
                      </a:r>
                      <a:r>
                        <a:t>Slit</a:t>
                      </a:r>
                      <a:r>
                        <a:t> </a:t>
                      </a:r>
                    </a:p>
                    <a:p>
                      <a:pPr algn="l">
                        <a:defRPr sz="14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(Zuccon et al. ECIR 2009)</a:t>
                      </a:r>
                    </a:p>
                    <a:p>
                      <a:pPr algn="l">
                        <a:defRPr sz="14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sz="2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b="1" i="1" sz="16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Photon</a:t>
                      </a:r>
                      <a:r>
                        <a:t> </a:t>
                      </a:r>
                      <a:r>
                        <a:t>Polarization</a:t>
                      </a:r>
                    </a:p>
                    <a:p>
                      <a:pPr algn="l">
                        <a:defRPr sz="14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</a:t>
                      </a:r>
                      <a:r>
                        <a:rPr b="1"/>
                        <a:t>Zhang</a:t>
                      </a:r>
                      <a:r>
                        <a:t>, et al. ECIR 2011,</a:t>
                      </a:r>
                      <a:r>
                        <a:t> </a:t>
                      </a:r>
                      <a:r>
                        <a:t>ICTIR</a:t>
                      </a:r>
                      <a:r>
                        <a:t> </a:t>
                      </a:r>
                      <a:r>
                        <a:t>2011)</a:t>
                      </a:r>
                      <a:r>
                        <a:rPr b="1" i="1"/>
                        <a:t> 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93A299">
                        <a:alpha val="20000"/>
                      </a:srgbClr>
                    </a:solidFill>
                  </a:tcPr>
                </a:tc>
              </a:tr>
              <a:tr h="241123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Pros</a:t>
                      </a:r>
                      <a:r>
                        <a:t> </a:t>
                      </a:r>
                      <a:r>
                        <a:t>&amp;</a:t>
                      </a:r>
                      <a:r>
                        <a:t> </a:t>
                      </a:r>
                      <a:r>
                        <a:t>Cons:</a:t>
                      </a:r>
                      <a:r>
                        <a:t> </a:t>
                      </a:r>
                    </a:p>
                    <a:p>
                      <a:pPr algn="l">
                        <a:defRPr sz="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+</a:t>
                      </a:r>
                      <a:r>
                        <a:t> </a:t>
                      </a:r>
                      <a:r>
                        <a:t>Novel</a:t>
                      </a:r>
                      <a:r>
                        <a:t> </a:t>
                      </a:r>
                      <a:r>
                        <a:t>intuitions</a:t>
                      </a:r>
                      <a:r>
                        <a:t> </a:t>
                      </a:r>
                      <a:r>
                        <a:rPr sz="1400">
                          <a:solidFill>
                            <a:srgbClr val="FF0000"/>
                          </a:solidFill>
                        </a:rPr>
                        <a:t>[ECIR’11 Best Poster Award]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  <a:p>
                      <a:pPr algn="l">
                        <a:defRPr sz="14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sz="14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-</a:t>
                      </a:r>
                      <a:r>
                        <a:t> </a:t>
                      </a:r>
                      <a:r>
                        <a:rPr sz="1800"/>
                        <a:t>Shallow</a:t>
                      </a:r>
                      <a:r>
                        <a:rPr sz="1800"/>
                        <a:t> </a:t>
                      </a:r>
                      <a:r>
                        <a:rPr sz="1800"/>
                        <a:t>analogy</a:t>
                      </a:r>
                      <a:endParaRPr sz="1800"/>
                    </a:p>
                    <a:p>
                      <a:pPr algn="l">
                        <a:defRPr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-</a:t>
                      </a:r>
                      <a:r>
                        <a:t> </a:t>
                      </a:r>
                      <a:r>
                        <a:t>Inconsistent</a:t>
                      </a:r>
                      <a:r>
                        <a:t> </a:t>
                      </a:r>
                      <a:r>
                        <a:t>with</a:t>
                      </a:r>
                      <a:r>
                        <a:t> </a:t>
                      </a:r>
                      <a:r>
                        <a:t>quantum</a:t>
                      </a:r>
                      <a:r>
                        <a:t> </a:t>
                      </a:r>
                      <a:r>
                        <a:t>axioms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solidFill>
                        <a:srgbClr val="93A299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84" name="Credits from Prof. Peng Zhang"/>
          <p:cNvSpPr txBox="1"/>
          <p:nvPr/>
        </p:nvSpPr>
        <p:spPr>
          <a:xfrm>
            <a:off x="6539471" y="6499360"/>
            <a:ext cx="249619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Credits from Prof. Peng Zhang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81" grpId="5"/>
      <p:bldP build="whole" bldLvl="1" animBg="1" rev="0" advAuto="0" spid="980" grpId="2"/>
      <p:bldP build="whole" bldLvl="1" animBg="1" rev="0" advAuto="0" spid="979" grpId="3"/>
      <p:bldP build="whole" bldLvl="1" animBg="1" rev="0" advAuto="0" spid="983" grpId="1"/>
      <p:bldP build="whole" bldLvl="1" animBg="1" rev="0" advAuto="0" spid="982" grpId="4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Related Works</a:t>
            </a:r>
          </a:p>
        </p:txBody>
      </p:sp>
      <p:sp>
        <p:nvSpPr>
          <p:cNvPr id="987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8" name="TextBox 5"/>
          <p:cNvSpPr txBox="1"/>
          <p:nvPr/>
        </p:nvSpPr>
        <p:spPr>
          <a:xfrm>
            <a:off x="179512" y="1124744"/>
            <a:ext cx="8964488" cy="471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/>
            </a:pPr>
          </a:p>
          <a:p>
            <a:pPr marL="342900" indent="-342900">
              <a:buSzPct val="100000"/>
              <a:buFont typeface="Arial"/>
              <a:buChar char="•"/>
              <a:defRPr sz="2400"/>
            </a:pPr>
            <a:r>
              <a:t>Quantum-inspired Information Retrieval (IR) models </a:t>
            </a:r>
          </a:p>
          <a:p>
            <a:pPr lvl="1" marL="800100" indent="-342900">
              <a:buSzPct val="100000"/>
              <a:buFont typeface="Arial"/>
              <a:buChar char="•"/>
              <a:defRPr sz="2400"/>
            </a:pPr>
            <a:r>
              <a:t>Query Relevance Judgement (QPRP, QMR,…)</a:t>
            </a:r>
          </a:p>
          <a:p>
            <a:pPr lvl="1" marL="800100" indent="-342900">
              <a:buSzPct val="100000"/>
              <a:buFont typeface="Arial"/>
              <a:buChar char="•"/>
              <a:defRPr sz="2400"/>
            </a:pPr>
            <a:r>
              <a:t>Quantum Language Model (QLM) and QLM variants</a:t>
            </a:r>
          </a:p>
          <a:p>
            <a:pPr>
              <a:defRPr sz="2400"/>
            </a:pPr>
          </a:p>
          <a:p>
            <a:pPr marL="342900" indent="-342900">
              <a:buSzPct val="100000"/>
              <a:buFont typeface="Arial"/>
              <a:buChar char="•"/>
              <a:defRPr sz="2400"/>
            </a:pPr>
            <a:r>
              <a:t>Quantum-inspired NLP models</a:t>
            </a:r>
          </a:p>
          <a:p>
            <a:pPr lvl="1" marL="800100" indent="-342900">
              <a:buSzPct val="100000"/>
              <a:buFont typeface="Arial"/>
              <a:buChar char="•"/>
              <a:defRPr sz="2400"/>
            </a:pPr>
            <a:r>
              <a:t>Quantum-theoretic approach to distributional semantics (Blacoe et al. 2013; Blacoe 2015a; Blacoe 2015b)</a:t>
            </a:r>
          </a:p>
          <a:p>
            <a:pPr lvl="1" marL="800100" indent="-342900">
              <a:buSzPct val="100000"/>
              <a:buFont typeface="Arial"/>
              <a:buChar char="•"/>
              <a:defRPr sz="2400"/>
            </a:pPr>
            <a:r>
              <a:t>NNQLM (Zhang et al. 2018)</a:t>
            </a:r>
          </a:p>
          <a:p>
            <a:pPr lvl="1" marL="800100" indent="-342900">
              <a:buSzPct val="100000"/>
              <a:buFont typeface="Arial"/>
              <a:buChar char="•"/>
              <a:defRPr sz="2400"/>
            </a:pPr>
            <a:r>
              <a:t>Quantum Many-body Wave Function (QMWF) (Zhang et al. 2018) </a:t>
            </a:r>
          </a:p>
          <a:p>
            <a:pPr lvl="1" marL="800100" indent="-342900">
              <a:buSzPct val="100000"/>
              <a:buFont typeface="Arial"/>
              <a:buChar char="•"/>
              <a:defRPr sz="2400"/>
            </a:pPr>
            <a:r>
              <a:t>Tensor Space Language Model (TSLM) (Zhang et al. 2019)</a:t>
            </a:r>
          </a:p>
          <a:p>
            <a:pPr lvl="1" marL="800100" indent="-342900">
              <a:buSzPct val="100000"/>
              <a:buFont typeface="Arial"/>
              <a:buChar char="•"/>
              <a:defRPr sz="2400"/>
            </a:pPr>
            <a:r>
              <a:t>QPDN (Li et al. 2018; Wang et al. 2019)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Relationship with Quantum Compu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5527">
              <a:defRPr sz="3828"/>
            </a:lvl1pPr>
          </a:lstStyle>
          <a:p>
            <a:pPr/>
            <a:r>
              <a:t>Relationship with Quantum Computing</a:t>
            </a:r>
          </a:p>
        </p:txBody>
      </p:sp>
      <p:sp>
        <p:nvSpPr>
          <p:cNvPr id="9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92" name="树叶.png" descr="树叶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796381"/>
            <a:ext cx="2540000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Mathematical formulation"/>
          <p:cNvSpPr txBox="1"/>
          <p:nvPr/>
        </p:nvSpPr>
        <p:spPr>
          <a:xfrm>
            <a:off x="3109082" y="5228590"/>
            <a:ext cx="276351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Mathematical formulation</a:t>
            </a:r>
          </a:p>
        </p:txBody>
      </p:sp>
      <p:sp>
        <p:nvSpPr>
          <p:cNvPr id="994" name="Quantum Computing"/>
          <p:cNvSpPr txBox="1"/>
          <p:nvPr/>
        </p:nvSpPr>
        <p:spPr>
          <a:xfrm>
            <a:off x="1597782" y="3402329"/>
            <a:ext cx="219960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Quantum Computing</a:t>
            </a:r>
          </a:p>
        </p:txBody>
      </p:sp>
      <p:sp>
        <p:nvSpPr>
          <p:cNvPr id="995" name="Quantum Physics"/>
          <p:cNvSpPr txBox="1"/>
          <p:nvPr/>
        </p:nvSpPr>
        <p:spPr>
          <a:xfrm>
            <a:off x="3299582" y="2513329"/>
            <a:ext cx="182053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Quantum Physics</a:t>
            </a:r>
          </a:p>
        </p:txBody>
      </p:sp>
      <p:sp>
        <p:nvSpPr>
          <p:cNvPr id="996" name="Quantum inspired/motivated/enhanced…"/>
          <p:cNvSpPr txBox="1"/>
          <p:nvPr/>
        </p:nvSpPr>
        <p:spPr>
          <a:xfrm>
            <a:off x="4929280" y="4473419"/>
            <a:ext cx="440490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Quantum </a:t>
            </a:r>
            <a:r>
              <a:rPr b="1"/>
              <a:t>inspired/motivated/enhanced</a:t>
            </a:r>
            <a:r>
              <a:t> </a:t>
            </a:r>
          </a:p>
          <a:p>
            <a:pPr/>
            <a:r>
              <a:t>IR/NLP/ML</a:t>
            </a:r>
          </a:p>
        </p:txBody>
      </p:sp>
      <p:sp>
        <p:nvSpPr>
          <p:cNvPr id="997" name="Sharing the similar way to probabilistically describe the world"/>
          <p:cNvSpPr txBox="1"/>
          <p:nvPr/>
        </p:nvSpPr>
        <p:spPr>
          <a:xfrm>
            <a:off x="1492093" y="5957569"/>
            <a:ext cx="660316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Sharing the similar way to </a:t>
            </a:r>
            <a:r>
              <a:rPr b="1"/>
              <a:t>probabilistically</a:t>
            </a:r>
            <a:r>
              <a:t> describe the world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Relationship with Quantum Machine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40663">
              <a:defRPr sz="3564"/>
            </a:pPr>
            <a:r>
              <a:t>Relationship with </a:t>
            </a:r>
            <a:r>
              <a:rPr b="1"/>
              <a:t>Quantum Machine Learning</a:t>
            </a:r>
          </a:p>
        </p:txBody>
      </p:sp>
      <p:sp>
        <p:nvSpPr>
          <p:cNvPr id="1000" name="Classical Machine learning inspired from Physics/Quantum, e.g. Boltzmann machine, Gradient decent…"/>
          <p:cNvSpPr txBox="1"/>
          <p:nvPr>
            <p:ph type="body" sz="half" idx="1"/>
          </p:nvPr>
        </p:nvSpPr>
        <p:spPr>
          <a:xfrm>
            <a:off x="625792" y="5122267"/>
            <a:ext cx="8095616" cy="2833292"/>
          </a:xfrm>
          <a:prstGeom prst="rect">
            <a:avLst/>
          </a:prstGeom>
        </p:spPr>
        <p:txBody>
          <a:bodyPr/>
          <a:lstStyle/>
          <a:p>
            <a:pPr marL="342899" indent="-342899">
              <a:defRPr sz="1300"/>
            </a:pPr>
            <a:r>
              <a:t>Classical Machine learning inspired from Physics/Quantum, e.g. Boltzmann machine, Gradient decent</a:t>
            </a:r>
          </a:p>
          <a:p>
            <a:pPr marL="342899" indent="-342899">
              <a:defRPr sz="1300"/>
            </a:pPr>
            <a:r>
              <a:t>Machine Learning  approaches deployed on </a:t>
            </a:r>
            <a:r>
              <a:rPr b="1"/>
              <a:t>Quantum computers </a:t>
            </a:r>
            <a:r>
              <a:t>to speed up the classical machine learning algorithms</a:t>
            </a:r>
          </a:p>
        </p:txBody>
      </p:sp>
      <p:sp>
        <p:nvSpPr>
          <p:cNvPr id="10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1492" y="1964847"/>
            <a:ext cx="2664216" cy="2610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 Result</a:t>
            </a:r>
          </a:p>
        </p:txBody>
      </p:sp>
      <p:sp>
        <p:nvSpPr>
          <p:cNvPr id="1005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6" name="TextBox 6"/>
          <p:cNvSpPr txBox="1"/>
          <p:nvPr/>
        </p:nvSpPr>
        <p:spPr>
          <a:xfrm>
            <a:off x="379808" y="1390631"/>
            <a:ext cx="5128296" cy="315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/>
            </a:pPr>
            <a:r>
              <a:t>Ablation Test</a:t>
            </a:r>
          </a:p>
          <a:p>
            <a:pPr lvl="1" marL="800100" indent="-342900">
              <a:buSzPct val="100000"/>
              <a:buChar char="✓"/>
            </a:pPr>
            <a:r>
              <a:t>Complex-valued Embedding</a:t>
            </a:r>
          </a:p>
          <a:p>
            <a:pPr lvl="2" marL="1200150" indent="-285750">
              <a:buSzPct val="100000"/>
              <a:buFont typeface="Arial"/>
              <a:buChar char="•"/>
              <a:defRPr sz="1400"/>
            </a:pPr>
            <a:r>
              <a:t>non-linear combination of amplitudes and phases</a:t>
            </a:r>
          </a:p>
          <a:p>
            <a:pPr lvl="1" marL="800100" indent="-342900">
              <a:buSzPct val="100000"/>
              <a:buChar char="✓"/>
            </a:pPr>
            <a:r>
              <a:t>Local Mixture Strategy</a:t>
            </a:r>
          </a:p>
          <a:p>
            <a:pPr lvl="1" marL="800100" indent="-342900">
              <a:buSzPct val="100000"/>
              <a:buChar char="✓"/>
            </a:pPr>
          </a:p>
          <a:p>
            <a:pPr lvl="1" marL="800100" indent="-342900">
              <a:buSzPct val="100000"/>
              <a:buChar char="✓"/>
            </a:pPr>
            <a:r>
              <a:t>Trainable Measurement</a:t>
            </a:r>
          </a:p>
          <a:p>
            <a:pPr marL="342900" indent="-342900">
              <a:buSzPct val="100000"/>
              <a:buFont typeface="Arial"/>
              <a:buChar char="•"/>
              <a:defRPr sz="2400"/>
            </a:pPr>
          </a:p>
          <a:p>
            <a:pPr marL="342900" indent="-342900">
              <a:buSzPct val="100000"/>
              <a:buFont typeface="Arial"/>
              <a:buChar char="•"/>
              <a:defRPr sz="2000"/>
            </a:pPr>
          </a:p>
          <a:p>
            <a:pPr marL="342900" indent="-342900">
              <a:buSzPct val="100000"/>
              <a:buFont typeface="Arial"/>
              <a:buChar char="•"/>
              <a:defRPr sz="2000"/>
            </a:pPr>
          </a:p>
        </p:txBody>
      </p:sp>
      <p:pic>
        <p:nvPicPr>
          <p:cNvPr id="100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3608" y="3433724"/>
            <a:ext cx="7233564" cy="20693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xfrm>
            <a:off x="8502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7" name="Background…"/>
          <p:cNvSpPr txBox="1"/>
          <p:nvPr>
            <p:ph type="body" idx="4294967295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9A9A9"/>
                </a:solidFill>
              </a:defRPr>
            </a:pPr>
            <a:r>
              <a:t>Background</a:t>
            </a:r>
          </a:p>
          <a:p>
            <a:pPr/>
            <a:r>
              <a:t>Semantic Hilbert Space—</a:t>
            </a:r>
            <a:r>
              <a:rPr sz="1600"/>
              <a:t>NAACL best explainable NLP paper</a:t>
            </a:r>
            <a:endParaRPr sz="1600"/>
          </a:p>
          <a:p>
            <a:pPr lvl="1" marL="800100" indent="-342900">
              <a:buChar char="•"/>
              <a:defRPr b="1" sz="1800"/>
            </a:pPr>
            <a:r>
              <a:t>Why quantum?</a:t>
            </a:r>
          </a:p>
          <a:p>
            <a:pPr lvl="1" marL="800100" indent="-342900">
              <a:buChar char="•"/>
              <a:defRPr sz="1800"/>
            </a:pPr>
            <a:r>
              <a:t>How does it work</a:t>
            </a:r>
          </a:p>
          <a:p>
            <a:pPr lvl="1" marL="800100" indent="-342900">
              <a:buChar char="•"/>
              <a:defRPr sz="1800"/>
            </a:pPr>
            <a:r>
              <a:t>Any benefits?</a:t>
            </a:r>
            <a:endParaRPr sz="1600"/>
          </a:p>
          <a:p>
            <a:pPr marL="342900" indent="-342900">
              <a:defRPr sz="3100"/>
            </a:pPr>
            <a:r>
              <a:t>Possible Future 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椭圆 6"/>
          <p:cNvGrpSpPr/>
          <p:nvPr/>
        </p:nvGrpSpPr>
        <p:grpSpPr>
          <a:xfrm>
            <a:off x="1405890" y="2414270"/>
            <a:ext cx="2000251" cy="1703071"/>
            <a:chOff x="0" y="0"/>
            <a:chExt cx="2000250" cy="1703070"/>
          </a:xfrm>
        </p:grpSpPr>
        <p:sp>
          <p:nvSpPr>
            <p:cNvPr id="169" name="Oval"/>
            <p:cNvSpPr/>
            <p:nvPr/>
          </p:nvSpPr>
          <p:spPr>
            <a:xfrm>
              <a:off x="0" y="-1"/>
              <a:ext cx="2000250" cy="1703072"/>
            </a:xfrm>
            <a:prstGeom prst="ellipse">
              <a:avLst/>
            </a:prstGeom>
            <a:gradFill flip="none" rotWithShape="1">
              <a:gsLst>
                <a:gs pos="0">
                  <a:srgbClr val="BCC1CA"/>
                </a:gs>
                <a:gs pos="45000">
                  <a:srgbClr val="CCD1DA"/>
                </a:gs>
                <a:gs pos="100000">
                  <a:srgbClr val="E2E6EB"/>
                </a:gs>
              </a:gsLst>
              <a:path path="circle">
                <a:fillToRect l="37721" t="-19636" r="62278" b="119636"/>
              </a:path>
            </a:gradFill>
            <a:ln w="3175" cap="flat">
              <a:solidFill>
                <a:srgbClr val="808DA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220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" name="Neural Network"/>
            <p:cNvSpPr txBox="1"/>
            <p:nvPr/>
          </p:nvSpPr>
          <p:spPr>
            <a:xfrm>
              <a:off x="292929" y="326515"/>
              <a:ext cx="1414392" cy="105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220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Neural Network</a:t>
              </a:r>
            </a:p>
          </p:txBody>
        </p:sp>
      </p:grpSp>
      <p:grpSp>
        <p:nvGrpSpPr>
          <p:cNvPr id="174" name="椭圆 7"/>
          <p:cNvGrpSpPr/>
          <p:nvPr/>
        </p:nvGrpSpPr>
        <p:grpSpPr>
          <a:xfrm>
            <a:off x="5177789" y="2414270"/>
            <a:ext cx="2000251" cy="1703071"/>
            <a:chOff x="0" y="0"/>
            <a:chExt cx="2000250" cy="1703070"/>
          </a:xfrm>
        </p:grpSpPr>
        <p:sp>
          <p:nvSpPr>
            <p:cNvPr id="172" name="Oval"/>
            <p:cNvSpPr/>
            <p:nvPr/>
          </p:nvSpPr>
          <p:spPr>
            <a:xfrm>
              <a:off x="0" y="-1"/>
              <a:ext cx="2000250" cy="1703072"/>
            </a:xfrm>
            <a:prstGeom prst="ellipse">
              <a:avLst/>
            </a:prstGeom>
            <a:gradFill flip="none" rotWithShape="1">
              <a:gsLst>
                <a:gs pos="0">
                  <a:srgbClr val="BCC1CA"/>
                </a:gs>
                <a:gs pos="45000">
                  <a:srgbClr val="CCD1DA"/>
                </a:gs>
                <a:gs pos="100000">
                  <a:srgbClr val="E2E6EB"/>
                </a:gs>
              </a:gsLst>
              <a:path path="circle">
                <a:fillToRect l="37721" t="-19636" r="62278" b="119636"/>
              </a:path>
            </a:gradFill>
            <a:ln w="3175" cap="flat">
              <a:solidFill>
                <a:srgbClr val="808DA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220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3" name="Quantum Mechanics"/>
            <p:cNvSpPr txBox="1"/>
            <p:nvPr/>
          </p:nvSpPr>
          <p:spPr>
            <a:xfrm>
              <a:off x="292929" y="491615"/>
              <a:ext cx="1414392" cy="719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220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Quantum Mechanics</a:t>
              </a:r>
            </a:p>
          </p:txBody>
        </p:sp>
      </p:grpSp>
      <p:grpSp>
        <p:nvGrpSpPr>
          <p:cNvPr id="177" name="右箭头 9"/>
          <p:cNvGrpSpPr/>
          <p:nvPr/>
        </p:nvGrpSpPr>
        <p:grpSpPr>
          <a:xfrm>
            <a:off x="3493471" y="2594092"/>
            <a:ext cx="1599416" cy="556785"/>
            <a:chOff x="0" y="0"/>
            <a:chExt cx="1599415" cy="556784"/>
          </a:xfrm>
        </p:grpSpPr>
        <p:sp>
          <p:nvSpPr>
            <p:cNvPr id="175" name="Arrow"/>
            <p:cNvSpPr/>
            <p:nvPr/>
          </p:nvSpPr>
          <p:spPr>
            <a:xfrm>
              <a:off x="0" y="0"/>
              <a:ext cx="1599416" cy="556785"/>
            </a:xfrm>
            <a:prstGeom prst="right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A53926"/>
                </a:gs>
                <a:gs pos="45000">
                  <a:srgbClr val="CCD1DA"/>
                </a:gs>
                <a:gs pos="100000">
                  <a:srgbClr val="E2E6EB"/>
                </a:gs>
              </a:gsLst>
              <a:lin ang="0" scaled="0"/>
            </a:gradFill>
            <a:ln w="3175" cap="flat">
              <a:solidFill>
                <a:srgbClr val="808DA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6" name="[1,2]"/>
            <p:cNvSpPr txBox="1"/>
            <p:nvPr/>
          </p:nvSpPr>
          <p:spPr>
            <a:xfrm>
              <a:off x="-1" y="114491"/>
              <a:ext cx="1460221" cy="327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[1,2]</a:t>
              </a:r>
            </a:p>
          </p:txBody>
        </p:sp>
      </p:grpSp>
      <p:sp>
        <p:nvSpPr>
          <p:cNvPr id="178" name="矩形 14"/>
          <p:cNvSpPr txBox="1"/>
          <p:nvPr/>
        </p:nvSpPr>
        <p:spPr>
          <a:xfrm>
            <a:off x="650271" y="4791979"/>
            <a:ext cx="7843458" cy="168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defRPr sz="1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[1] Carleo G, Troyer M. Solving the quantum many-body problem with artificial neural networks[J]. </a:t>
            </a:r>
            <a:r>
              <a:rPr b="1"/>
              <a:t>Science</a:t>
            </a:r>
            <a:r>
              <a:t>, 2017, 355(6325): 602-606.</a:t>
            </a:r>
          </a:p>
          <a:p>
            <a:pPr>
              <a:defRPr sz="1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[2] Gao X, Duan L M. Efficient representation of quantum many-body states with deep neural networks[J]. </a:t>
            </a:r>
            <a:r>
              <a:rPr b="1"/>
              <a:t>Nature communications</a:t>
            </a:r>
            <a:r>
              <a:t>, 2017, 8(1): 662.</a:t>
            </a:r>
          </a:p>
          <a:p>
            <a:pPr>
              <a:defRPr sz="1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[3] Lin X, Rivenson Y, Yardimci N T, et al. All-optical machine learning using diffractive deep neural networks[J]. </a:t>
            </a:r>
            <a:r>
              <a:rPr b="1"/>
              <a:t>Science</a:t>
            </a:r>
            <a:r>
              <a:t>, 2018, 361(6406): 1004-1008.</a:t>
            </a:r>
          </a:p>
          <a:p>
            <a:pPr>
              <a:defRPr sz="1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[4] Levine Y, Yakira D, Cohen N, et al. Deep Learning and Quantum Entanglement: Fundamental Connections with Implications to Network Design[C]. </a:t>
            </a:r>
            <a:r>
              <a:rPr b="1"/>
              <a:t>ICLR</a:t>
            </a:r>
            <a:r>
              <a:t> 2018.</a:t>
            </a:r>
          </a:p>
        </p:txBody>
      </p:sp>
      <p:grpSp>
        <p:nvGrpSpPr>
          <p:cNvPr id="181" name="左箭头 15"/>
          <p:cNvGrpSpPr/>
          <p:nvPr/>
        </p:nvGrpSpPr>
        <p:grpSpPr>
          <a:xfrm>
            <a:off x="3488614" y="3196540"/>
            <a:ext cx="1601845" cy="531496"/>
            <a:chOff x="0" y="0"/>
            <a:chExt cx="1601843" cy="531494"/>
          </a:xfrm>
        </p:grpSpPr>
        <p:sp>
          <p:nvSpPr>
            <p:cNvPr id="179" name="Arrow"/>
            <p:cNvSpPr/>
            <p:nvPr/>
          </p:nvSpPr>
          <p:spPr>
            <a:xfrm>
              <a:off x="0" y="0"/>
              <a:ext cx="1601844" cy="531495"/>
            </a:xfrm>
            <a:prstGeom prst="left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A53926"/>
                </a:gs>
                <a:gs pos="45000">
                  <a:srgbClr val="CCD1DA"/>
                </a:gs>
                <a:gs pos="100000">
                  <a:srgbClr val="E2E6EB"/>
                </a:gs>
              </a:gsLst>
              <a:lin ang="0" scaled="0"/>
            </a:gradFill>
            <a:ln w="3175" cap="flat">
              <a:solidFill>
                <a:srgbClr val="808DA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0" name="[3,4]"/>
            <p:cNvSpPr txBox="1"/>
            <p:nvPr/>
          </p:nvSpPr>
          <p:spPr>
            <a:xfrm>
              <a:off x="132873" y="101846"/>
              <a:ext cx="1468971" cy="327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[3,4]</a:t>
              </a:r>
            </a:p>
          </p:txBody>
        </p:sp>
      </p:grpSp>
      <p:sp>
        <p:nvSpPr>
          <p:cNvPr id="182" name="Title 1"/>
          <p:cNvSpPr txBox="1"/>
          <p:nvPr>
            <p:ph type="title"/>
          </p:nvPr>
        </p:nvSpPr>
        <p:spPr>
          <a:xfrm>
            <a:off x="457200" y="736600"/>
            <a:ext cx="8229600" cy="899478"/>
          </a:xfrm>
          <a:prstGeom prst="rect">
            <a:avLst/>
          </a:prstGeom>
        </p:spPr>
        <p:txBody>
          <a:bodyPr/>
          <a:lstStyle/>
          <a:p>
            <a:pPr defTabSz="521208">
              <a:defRPr spc="-88" sz="3534"/>
            </a:pPr>
            <a:r>
              <a:t>Why quantum?</a:t>
            </a:r>
          </a:p>
          <a:p>
            <a:pPr defTabSz="521208">
              <a:defRPr spc="-57" sz="2280"/>
            </a:pPr>
            <a:r>
              <a:t>There are arguably some connections to link Quantum </a:t>
            </a:r>
            <a:r>
              <a:t>&amp; NN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robability-driven measurement for langu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2900"/>
            </a:lvl1pPr>
          </a:lstStyle>
          <a:p>
            <a:pPr/>
            <a:r>
              <a:t> Probability-driven measurement for language</a:t>
            </a:r>
          </a:p>
        </p:txBody>
      </p:sp>
      <p:sp>
        <p:nvSpPr>
          <p:cNvPr id="187" name="Slide Number"/>
          <p:cNvSpPr txBox="1"/>
          <p:nvPr>
            <p:ph type="sldNum" sz="quarter" idx="2"/>
          </p:nvPr>
        </p:nvSpPr>
        <p:spPr>
          <a:xfrm>
            <a:off x="8502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8" name="In brain:…"/>
          <p:cNvSpPr txBox="1"/>
          <p:nvPr/>
        </p:nvSpPr>
        <p:spPr>
          <a:xfrm>
            <a:off x="3408390" y="2404736"/>
            <a:ext cx="3351199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In brain:</a:t>
            </a:r>
          </a:p>
          <a:p>
            <a:pPr/>
            <a:r>
              <a:t>It is continuous and uncertainty</a:t>
            </a:r>
          </a:p>
        </p:txBody>
      </p:sp>
      <p:sp>
        <p:nvSpPr>
          <p:cNvPr id="189" name="In text:…"/>
          <p:cNvSpPr txBox="1"/>
          <p:nvPr/>
        </p:nvSpPr>
        <p:spPr>
          <a:xfrm>
            <a:off x="3408390" y="3797767"/>
            <a:ext cx="2822003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In text:</a:t>
            </a:r>
          </a:p>
          <a:p>
            <a:pPr/>
            <a:r>
              <a:t>It is discrete and certainty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6050" y="1949450"/>
            <a:ext cx="3492500" cy="28829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Linguist tokens are discrete to be stored or spoken,…"/>
          <p:cNvSpPr txBox="1"/>
          <p:nvPr/>
        </p:nvSpPr>
        <p:spPr>
          <a:xfrm>
            <a:off x="1635882" y="5091429"/>
            <a:ext cx="6331929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Linguist tokens are discrete to be stored or spoken, </a:t>
            </a:r>
          </a:p>
          <a:p>
            <a:pPr/>
            <a:r>
              <a:t>but the meaning in the mind is </a:t>
            </a:r>
            <a:r>
              <a:rPr b="1"/>
              <a:t>continuous and uncertainty.</a:t>
            </a:r>
          </a:p>
        </p:txBody>
      </p:sp>
      <p:sp>
        <p:nvSpPr>
          <p:cNvPr id="192" name="The left figure is from Xie et.al. Modeling Quantum Entanglements in Quantum Language Models. AAAI 2015."/>
          <p:cNvSpPr txBox="1"/>
          <p:nvPr/>
        </p:nvSpPr>
        <p:spPr>
          <a:xfrm>
            <a:off x="353182" y="6404292"/>
            <a:ext cx="867328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The left figure is from Xie et.al. Modeling Quantum Entanglements in Quantum Language Models. AAAI 2015.</a:t>
            </a:r>
          </a:p>
        </p:txBody>
      </p:sp>
      <p:pic>
        <p:nvPicPr>
          <p:cNvPr id="193" name="Brain.png" descr="Bra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1191" y="2259956"/>
            <a:ext cx="1143001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book.png" descr="boo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31191" y="3678387"/>
            <a:ext cx="1143001" cy="11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robability-driven measurement for langu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2900"/>
            </a:lvl1pPr>
          </a:lstStyle>
          <a:p>
            <a:pPr/>
            <a:r>
              <a:t> Probability-driven measurement for language</a:t>
            </a:r>
          </a:p>
        </p:txBody>
      </p:sp>
      <p:sp>
        <p:nvSpPr>
          <p:cNvPr id="197" name="Writing phrase"/>
          <p:cNvSpPr txBox="1"/>
          <p:nvPr/>
        </p:nvSpPr>
        <p:spPr>
          <a:xfrm>
            <a:off x="573537" y="2489897"/>
            <a:ext cx="158423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Writing phrase</a:t>
            </a:r>
          </a:p>
        </p:txBody>
      </p:sp>
      <p:pic>
        <p:nvPicPr>
          <p:cNvPr id="198" name="Brain.png" descr="Bra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1403" y="2098562"/>
            <a:ext cx="1143001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毛笔.png" descr="毛笔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56454" y="2072899"/>
            <a:ext cx="531738" cy="531737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Rectangle"/>
          <p:cNvSpPr/>
          <p:nvPr/>
        </p:nvSpPr>
        <p:spPr>
          <a:xfrm>
            <a:off x="7542861" y="2283319"/>
            <a:ext cx="921532" cy="6270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201" name="A"/>
          <p:cNvSpPr txBox="1"/>
          <p:nvPr/>
        </p:nvSpPr>
        <p:spPr>
          <a:xfrm>
            <a:off x="7620547" y="2375597"/>
            <a:ext cx="23897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202" name="B"/>
          <p:cNvSpPr txBox="1"/>
          <p:nvPr/>
        </p:nvSpPr>
        <p:spPr>
          <a:xfrm>
            <a:off x="7886872" y="2375597"/>
            <a:ext cx="23350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203" name="C"/>
          <p:cNvSpPr txBox="1"/>
          <p:nvPr/>
        </p:nvSpPr>
        <p:spPr>
          <a:xfrm>
            <a:off x="8147726" y="2375597"/>
            <a:ext cx="24087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</a:t>
            </a:r>
          </a:p>
        </p:txBody>
      </p:sp>
      <p:sp>
        <p:nvSpPr>
          <p:cNvPr id="204" name="Line"/>
          <p:cNvSpPr/>
          <p:nvPr/>
        </p:nvSpPr>
        <p:spPr>
          <a:xfrm>
            <a:off x="4238744" y="2596848"/>
            <a:ext cx="1567157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pic>
        <p:nvPicPr>
          <p:cNvPr id="205" name="book.png" descr="boo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34565" y="1995867"/>
            <a:ext cx="1143001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measurement"/>
          <p:cNvSpPr txBox="1"/>
          <p:nvPr/>
        </p:nvSpPr>
        <p:spPr>
          <a:xfrm>
            <a:off x="4319830" y="2749416"/>
            <a:ext cx="134457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measurement</a:t>
            </a:r>
          </a:p>
        </p:txBody>
      </p:sp>
      <p:sp>
        <p:nvSpPr>
          <p:cNvPr id="207" name="continuous and uncertainty"/>
          <p:cNvSpPr txBox="1"/>
          <p:nvPr/>
        </p:nvSpPr>
        <p:spPr>
          <a:xfrm>
            <a:off x="2320684" y="3288029"/>
            <a:ext cx="212443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continuous and uncertainty</a:t>
            </a:r>
          </a:p>
        </p:txBody>
      </p:sp>
      <p:sp>
        <p:nvSpPr>
          <p:cNvPr id="208" name="discrete and certainty"/>
          <p:cNvSpPr txBox="1"/>
          <p:nvPr/>
        </p:nvSpPr>
        <p:spPr>
          <a:xfrm>
            <a:off x="6333884" y="3288029"/>
            <a:ext cx="1742242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discrete and certainty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robability-driven measurement for langu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2900"/>
            </a:lvl1pPr>
          </a:lstStyle>
          <a:p>
            <a:pPr/>
            <a:r>
              <a:t> Probability-driven measurement for language</a:t>
            </a:r>
          </a:p>
        </p:txBody>
      </p:sp>
      <p:sp>
        <p:nvSpPr>
          <p:cNvPr id="211" name="Slide Number"/>
          <p:cNvSpPr txBox="1"/>
          <p:nvPr>
            <p:ph type="sldNum" sz="quarter" idx="2"/>
          </p:nvPr>
        </p:nvSpPr>
        <p:spPr>
          <a:xfrm>
            <a:off x="8502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2" name="Writing phrase"/>
          <p:cNvSpPr txBox="1"/>
          <p:nvPr/>
        </p:nvSpPr>
        <p:spPr>
          <a:xfrm>
            <a:off x="573537" y="2489897"/>
            <a:ext cx="158423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Writing phrase</a:t>
            </a:r>
          </a:p>
        </p:txBody>
      </p:sp>
      <p:pic>
        <p:nvPicPr>
          <p:cNvPr id="213" name="Brain.png" descr="Bra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1403" y="2098562"/>
            <a:ext cx="1143001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毛笔.png" descr="毛笔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56454" y="2072899"/>
            <a:ext cx="531738" cy="531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Brain.png" descr="Bra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02300" y="4099662"/>
            <a:ext cx="1143000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Rectangle"/>
          <p:cNvSpPr/>
          <p:nvPr/>
        </p:nvSpPr>
        <p:spPr>
          <a:xfrm>
            <a:off x="7542861" y="2283319"/>
            <a:ext cx="921532" cy="6270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217" name="A"/>
          <p:cNvSpPr txBox="1"/>
          <p:nvPr/>
        </p:nvSpPr>
        <p:spPr>
          <a:xfrm>
            <a:off x="7620547" y="2375597"/>
            <a:ext cx="23897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218" name="B"/>
          <p:cNvSpPr txBox="1"/>
          <p:nvPr/>
        </p:nvSpPr>
        <p:spPr>
          <a:xfrm>
            <a:off x="7886872" y="2375597"/>
            <a:ext cx="23350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219" name="C"/>
          <p:cNvSpPr txBox="1"/>
          <p:nvPr/>
        </p:nvSpPr>
        <p:spPr>
          <a:xfrm>
            <a:off x="8147726" y="2375597"/>
            <a:ext cx="24087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</a:t>
            </a:r>
          </a:p>
        </p:txBody>
      </p:sp>
      <p:sp>
        <p:nvSpPr>
          <p:cNvPr id="220" name="Line"/>
          <p:cNvSpPr/>
          <p:nvPr/>
        </p:nvSpPr>
        <p:spPr>
          <a:xfrm>
            <a:off x="4238744" y="2596848"/>
            <a:ext cx="1567157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pic>
        <p:nvPicPr>
          <p:cNvPr id="221" name="book.png" descr="boo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34565" y="1995867"/>
            <a:ext cx="1143001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Rectangle"/>
          <p:cNvSpPr/>
          <p:nvPr/>
        </p:nvSpPr>
        <p:spPr>
          <a:xfrm>
            <a:off x="3778299" y="4426634"/>
            <a:ext cx="921532" cy="6270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223" name="A"/>
          <p:cNvSpPr txBox="1"/>
          <p:nvPr/>
        </p:nvSpPr>
        <p:spPr>
          <a:xfrm>
            <a:off x="3810547" y="4561092"/>
            <a:ext cx="23897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224" name="B"/>
          <p:cNvSpPr txBox="1"/>
          <p:nvPr/>
        </p:nvSpPr>
        <p:spPr>
          <a:xfrm>
            <a:off x="4076872" y="4561092"/>
            <a:ext cx="23350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225" name="C"/>
          <p:cNvSpPr txBox="1"/>
          <p:nvPr/>
        </p:nvSpPr>
        <p:spPr>
          <a:xfrm>
            <a:off x="4337726" y="4561092"/>
            <a:ext cx="24087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</a:t>
            </a:r>
          </a:p>
        </p:txBody>
      </p:sp>
      <p:pic>
        <p:nvPicPr>
          <p:cNvPr id="226" name="book.png" descr="boo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8065" y="4180267"/>
            <a:ext cx="1143001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Line"/>
          <p:cNvSpPr/>
          <p:nvPr/>
        </p:nvSpPr>
        <p:spPr>
          <a:xfrm>
            <a:off x="5043693" y="4671162"/>
            <a:ext cx="514477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228" name="Line"/>
          <p:cNvSpPr/>
          <p:nvPr/>
        </p:nvSpPr>
        <p:spPr>
          <a:xfrm>
            <a:off x="7048597" y="4636795"/>
            <a:ext cx="514477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pic>
        <p:nvPicPr>
          <p:cNvPr id="229" name="测量.png" descr="测量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67259" y="4111002"/>
            <a:ext cx="1120321" cy="112032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Reading phrase"/>
          <p:cNvSpPr txBox="1"/>
          <p:nvPr/>
        </p:nvSpPr>
        <p:spPr>
          <a:xfrm>
            <a:off x="573537" y="4572697"/>
            <a:ext cx="165221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Reading phrase</a:t>
            </a:r>
          </a:p>
        </p:txBody>
      </p:sp>
      <p:sp>
        <p:nvSpPr>
          <p:cNvPr id="231" name="measurement"/>
          <p:cNvSpPr txBox="1"/>
          <p:nvPr/>
        </p:nvSpPr>
        <p:spPr>
          <a:xfrm>
            <a:off x="4319830" y="2749416"/>
            <a:ext cx="134457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measurement</a:t>
            </a:r>
          </a:p>
        </p:txBody>
      </p:sp>
      <p:sp>
        <p:nvSpPr>
          <p:cNvPr id="232" name="measurement"/>
          <p:cNvSpPr txBox="1"/>
          <p:nvPr/>
        </p:nvSpPr>
        <p:spPr>
          <a:xfrm>
            <a:off x="6862430" y="4844915"/>
            <a:ext cx="134457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measurement</a:t>
            </a:r>
          </a:p>
        </p:txBody>
      </p:sp>
      <p:sp>
        <p:nvSpPr>
          <p:cNvPr id="233" name="need a probability theory to describe uncertainty in space continuous e.g. vector spaces"/>
          <p:cNvSpPr txBox="1"/>
          <p:nvPr/>
        </p:nvSpPr>
        <p:spPr>
          <a:xfrm>
            <a:off x="868137" y="6134723"/>
            <a:ext cx="773614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need a probability theory to describe uncertainty in space continuous e.g. vector spaces </a:t>
            </a:r>
          </a:p>
        </p:txBody>
      </p:sp>
      <p:sp>
        <p:nvSpPr>
          <p:cNvPr id="234" name="continuous and uncertainty"/>
          <p:cNvSpPr txBox="1"/>
          <p:nvPr/>
        </p:nvSpPr>
        <p:spPr>
          <a:xfrm>
            <a:off x="2320684" y="3288029"/>
            <a:ext cx="212443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continuous and uncertainty</a:t>
            </a:r>
          </a:p>
        </p:txBody>
      </p:sp>
      <p:sp>
        <p:nvSpPr>
          <p:cNvPr id="235" name="continuous and uncertainty"/>
          <p:cNvSpPr txBox="1"/>
          <p:nvPr/>
        </p:nvSpPr>
        <p:spPr>
          <a:xfrm>
            <a:off x="5101984" y="5324816"/>
            <a:ext cx="212443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continuous and uncertainty</a:t>
            </a:r>
          </a:p>
        </p:txBody>
      </p:sp>
      <p:sp>
        <p:nvSpPr>
          <p:cNvPr id="236" name="discrete and certainty"/>
          <p:cNvSpPr txBox="1"/>
          <p:nvPr/>
        </p:nvSpPr>
        <p:spPr>
          <a:xfrm>
            <a:off x="6333884" y="3288029"/>
            <a:ext cx="1742242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discrete and certainty</a:t>
            </a:r>
          </a:p>
        </p:txBody>
      </p:sp>
      <p:sp>
        <p:nvSpPr>
          <p:cNvPr id="237" name="discrete and certainty"/>
          <p:cNvSpPr txBox="1"/>
          <p:nvPr/>
        </p:nvSpPr>
        <p:spPr>
          <a:xfrm>
            <a:off x="2574684" y="5324816"/>
            <a:ext cx="1742242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discrete and certainty</a:t>
            </a:r>
          </a:p>
        </p:txBody>
      </p:sp>
      <p:sp>
        <p:nvSpPr>
          <p:cNvPr id="238" name="Line"/>
          <p:cNvSpPr/>
          <p:nvPr/>
        </p:nvSpPr>
        <p:spPr>
          <a:xfrm>
            <a:off x="2641600" y="3901327"/>
            <a:ext cx="6292941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FF26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FF26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